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326" r:id="rId2"/>
    <p:sldId id="32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306" r:id="rId21"/>
    <p:sldId id="275" r:id="rId22"/>
    <p:sldId id="307" r:id="rId23"/>
    <p:sldId id="297" r:id="rId24"/>
    <p:sldId id="298" r:id="rId25"/>
    <p:sldId id="299" r:id="rId26"/>
    <p:sldId id="300" r:id="rId27"/>
    <p:sldId id="276" r:id="rId28"/>
    <p:sldId id="286" r:id="rId29"/>
    <p:sldId id="277" r:id="rId30"/>
    <p:sldId id="278" r:id="rId31"/>
    <p:sldId id="279" r:id="rId32"/>
    <p:sldId id="310" r:id="rId33"/>
    <p:sldId id="280" r:id="rId34"/>
    <p:sldId id="308" r:id="rId35"/>
    <p:sldId id="309" r:id="rId36"/>
    <p:sldId id="281" r:id="rId37"/>
    <p:sldId id="282" r:id="rId38"/>
    <p:sldId id="283" r:id="rId39"/>
    <p:sldId id="284" r:id="rId40"/>
    <p:sldId id="285" r:id="rId41"/>
    <p:sldId id="287" r:id="rId42"/>
    <p:sldId id="288" r:id="rId43"/>
    <p:sldId id="289" r:id="rId44"/>
    <p:sldId id="290" r:id="rId45"/>
    <p:sldId id="291" r:id="rId46"/>
    <p:sldId id="301" r:id="rId47"/>
    <p:sldId id="302" r:id="rId48"/>
    <p:sldId id="303" r:id="rId49"/>
    <p:sldId id="304" r:id="rId50"/>
    <p:sldId id="305" r:id="rId51"/>
    <p:sldId id="311" r:id="rId52"/>
    <p:sldId id="312" r:id="rId53"/>
    <p:sldId id="313" r:id="rId54"/>
    <p:sldId id="314" r:id="rId55"/>
    <p:sldId id="293" r:id="rId56"/>
    <p:sldId id="292" r:id="rId57"/>
    <p:sldId id="294" r:id="rId58"/>
    <p:sldId id="295" r:id="rId59"/>
    <p:sldId id="296" r:id="rId60"/>
    <p:sldId id="315" r:id="rId61"/>
    <p:sldId id="316" r:id="rId62"/>
    <p:sldId id="317" r:id="rId63"/>
    <p:sldId id="318" r:id="rId64"/>
    <p:sldId id="319" r:id="rId65"/>
    <p:sldId id="320" r:id="rId66"/>
    <p:sldId id="321" r:id="rId67"/>
    <p:sldId id="322" r:id="rId68"/>
    <p:sldId id="323" r:id="rId69"/>
    <p:sldId id="324" r:id="rId70"/>
    <p:sldId id="325" r:id="rId71"/>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sorterViewPr>
    <p:cViewPr>
      <p:scale>
        <a:sx n="100" d="100"/>
        <a:sy n="100" d="100"/>
      </p:scale>
      <p:origin x="0" y="110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Lapa1!$B$1</c:f>
              <c:strCache>
                <c:ptCount val="1"/>
                <c:pt idx="0">
                  <c:v>Tirdzniecība</c:v>
                </c:pt>
              </c:strCache>
            </c:strRef>
          </c:tx>
          <c:explosion val="25"/>
          <c:dLbls>
            <c:dLbl>
              <c:idx val="1"/>
              <c:layout>
                <c:manualLayout>
                  <c:x val="1.0259368620589094E-2"/>
                  <c:y val="4.2935402462504102E-2"/>
                </c:manualLayout>
              </c:layout>
              <c:showLegendKey val="0"/>
              <c:showVal val="0"/>
              <c:showCatName val="1"/>
              <c:showSerName val="0"/>
              <c:showPercent val="1"/>
              <c:showBubbleSize val="0"/>
            </c:dLbl>
            <c:showLegendKey val="0"/>
            <c:showVal val="0"/>
            <c:showCatName val="1"/>
            <c:showSerName val="0"/>
            <c:showPercent val="1"/>
            <c:showBubbleSize val="0"/>
            <c:showLeaderLines val="1"/>
          </c:dLbls>
          <c:cat>
            <c:strRef>
              <c:f>Lapa1!$A$2:$A$9</c:f>
              <c:strCache>
                <c:ptCount val="8"/>
                <c:pt idx="0">
                  <c:v>Āda</c:v>
                </c:pt>
                <c:pt idx="1">
                  <c:v>Tekstils,audums</c:v>
                </c:pt>
                <c:pt idx="2">
                  <c:v>Citi</c:v>
                </c:pt>
                <c:pt idx="3">
                  <c:v>Gumija</c:v>
                </c:pt>
                <c:pt idx="4">
                  <c:v>Polivinilhlorīds</c:v>
                </c:pt>
                <c:pt idx="5">
                  <c:v>Etilvinilacetāts</c:v>
                </c:pt>
                <c:pt idx="6">
                  <c:v>Termoplastiskā gumija</c:v>
                </c:pt>
                <c:pt idx="7">
                  <c:v>Poliuretāns</c:v>
                </c:pt>
              </c:strCache>
            </c:strRef>
          </c:cat>
          <c:val>
            <c:numRef>
              <c:f>Lapa1!$B$2:$B$9</c:f>
              <c:numCache>
                <c:formatCode>General</c:formatCode>
                <c:ptCount val="8"/>
                <c:pt idx="0">
                  <c:v>25</c:v>
                </c:pt>
                <c:pt idx="1">
                  <c:v>6</c:v>
                </c:pt>
                <c:pt idx="2">
                  <c:v>7</c:v>
                </c:pt>
                <c:pt idx="3">
                  <c:v>7</c:v>
                </c:pt>
                <c:pt idx="4">
                  <c:v>8</c:v>
                </c:pt>
                <c:pt idx="5">
                  <c:v>14</c:v>
                </c:pt>
                <c:pt idx="6">
                  <c:v>16</c:v>
                </c:pt>
                <c:pt idx="7">
                  <c:v>17</c:v>
                </c:pt>
              </c:numCache>
            </c:numRef>
          </c:val>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lv-LV"/>
    </a:p>
  </c:txPr>
  <c:externalData r:id="rId1">
    <c:autoUpdate val="0"/>
  </c:externalData>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Virsraksta slaids">
    <p:spTree>
      <p:nvGrpSpPr>
        <p:cNvPr id="1" name=""/>
        <p:cNvGrpSpPr/>
        <p:nvPr/>
      </p:nvGrpSpPr>
      <p:grpSpPr>
        <a:xfrm>
          <a:off x="0" y="0"/>
          <a:ext cx="0" cy="0"/>
          <a:chOff x="0" y="0"/>
          <a:chExt cx="0" cy="0"/>
        </a:xfrm>
      </p:grpSpPr>
      <p:sp>
        <p:nvSpPr>
          <p:cNvPr id="10" name="Taisnleņķa trīsstūris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Virsraksts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lv-LV" smtClean="0"/>
              <a:t>Rediģēt šablona virsraksta stilu</a:t>
            </a:r>
            <a:endParaRPr kumimoji="0" lang="en-US"/>
          </a:p>
        </p:txBody>
      </p:sp>
      <p:sp>
        <p:nvSpPr>
          <p:cNvPr id="17" name="Apakšvirsraksts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lv-LV" smtClean="0"/>
              <a:t>Rediģēt šablona apakšvirsraksta stilu</a:t>
            </a:r>
            <a:endParaRPr kumimoji="0" lang="en-US"/>
          </a:p>
        </p:txBody>
      </p:sp>
      <p:grpSp>
        <p:nvGrpSpPr>
          <p:cNvPr id="2" name="Grupa 1"/>
          <p:cNvGrpSpPr/>
          <p:nvPr/>
        </p:nvGrpSpPr>
        <p:grpSpPr>
          <a:xfrm>
            <a:off x="-3765" y="4953000"/>
            <a:ext cx="9147765" cy="1912088"/>
            <a:chOff x="-3765" y="4832896"/>
            <a:chExt cx="9147765" cy="2032192"/>
          </a:xfrm>
        </p:grpSpPr>
        <p:sp>
          <p:nvSpPr>
            <p:cNvPr id="7" name="Brīvforma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Brīvforma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Brīvforma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Taisns savienotājs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uma vietturis 29"/>
          <p:cNvSpPr>
            <a:spLocks noGrp="1"/>
          </p:cNvSpPr>
          <p:nvPr>
            <p:ph type="dt" sz="half" idx="10"/>
          </p:nvPr>
        </p:nvSpPr>
        <p:spPr/>
        <p:txBody>
          <a:bodyPr/>
          <a:lstStyle>
            <a:lvl1pPr>
              <a:defRPr>
                <a:solidFill>
                  <a:srgbClr val="FFFFFF"/>
                </a:solidFill>
              </a:defRPr>
            </a:lvl1pPr>
            <a:extLst/>
          </a:lstStyle>
          <a:p>
            <a:fld id="{6AFDB00D-2ACD-433D-8255-D66106E49C0D}" type="datetimeFigureOut">
              <a:rPr lang="lv-LV" smtClean="0"/>
              <a:t>24.09.2021</a:t>
            </a:fld>
            <a:endParaRPr lang="lv-LV"/>
          </a:p>
        </p:txBody>
      </p:sp>
      <p:sp>
        <p:nvSpPr>
          <p:cNvPr id="19" name="Kājenes vietturis 18"/>
          <p:cNvSpPr>
            <a:spLocks noGrp="1"/>
          </p:cNvSpPr>
          <p:nvPr>
            <p:ph type="ftr" sz="quarter" idx="11"/>
          </p:nvPr>
        </p:nvSpPr>
        <p:spPr/>
        <p:txBody>
          <a:bodyPr/>
          <a:lstStyle>
            <a:lvl1pPr>
              <a:defRPr>
                <a:solidFill>
                  <a:schemeClr val="accent1">
                    <a:tint val="20000"/>
                  </a:schemeClr>
                </a:solidFill>
              </a:defRPr>
            </a:lvl1pPr>
            <a:extLst/>
          </a:lstStyle>
          <a:p>
            <a:endParaRPr lang="lv-LV"/>
          </a:p>
        </p:txBody>
      </p:sp>
      <p:sp>
        <p:nvSpPr>
          <p:cNvPr id="27" name="Slaida numura vietturis 26"/>
          <p:cNvSpPr>
            <a:spLocks noGrp="1"/>
          </p:cNvSpPr>
          <p:nvPr>
            <p:ph type="sldNum" sz="quarter" idx="12"/>
          </p:nvPr>
        </p:nvSpPr>
        <p:spPr/>
        <p:txBody>
          <a:bodyPr/>
          <a:lstStyle>
            <a:lvl1pPr>
              <a:defRPr>
                <a:solidFill>
                  <a:srgbClr val="FFFFFF"/>
                </a:solidFill>
              </a:defRPr>
            </a:lvl1pPr>
            <a:extLst/>
          </a:lstStyle>
          <a:p>
            <a:fld id="{06C94DF3-07E7-4B95-934C-EF2DEB92F056}" type="slidenum">
              <a:rPr lang="lv-LV" smtClean="0"/>
              <a:t>‹#›</a:t>
            </a:fld>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3" name="Satura vietturis 2"/>
          <p:cNvSpPr>
            <a:spLocks noGrp="1"/>
          </p:cNvSpPr>
          <p:nvPr>
            <p:ph idx="1"/>
          </p:nvPr>
        </p:nvSpPr>
        <p:spPr/>
        <p:txBody>
          <a:bodyPr/>
          <a:lstStyle>
            <a:extLs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4" name="Datuma vietturis 3"/>
          <p:cNvSpPr>
            <a:spLocks noGrp="1"/>
          </p:cNvSpPr>
          <p:nvPr>
            <p:ph type="dt" sz="half" idx="10"/>
          </p:nvPr>
        </p:nvSpPr>
        <p:spPr/>
        <p:txBody>
          <a:bodyPr/>
          <a:lstStyle>
            <a:extLst/>
          </a:lstStyle>
          <a:p>
            <a:fld id="{6AFDB00D-2ACD-433D-8255-D66106E49C0D}" type="datetimeFigureOut">
              <a:rPr lang="lv-LV" smtClean="0"/>
              <a:t>24.09.2021</a:t>
            </a:fld>
            <a:endParaRPr lang="lv-LV"/>
          </a:p>
        </p:txBody>
      </p:sp>
      <p:sp>
        <p:nvSpPr>
          <p:cNvPr id="5" name="Kājenes vietturis 4"/>
          <p:cNvSpPr>
            <a:spLocks noGrp="1"/>
          </p:cNvSpPr>
          <p:nvPr>
            <p:ph type="ftr" sz="quarter" idx="11"/>
          </p:nvPr>
        </p:nvSpPr>
        <p:spPr/>
        <p:txBody>
          <a:bodyPr/>
          <a:lstStyle>
            <a:extLst/>
          </a:lstStyle>
          <a:p>
            <a:endParaRPr lang="lv-LV"/>
          </a:p>
        </p:txBody>
      </p:sp>
      <p:sp>
        <p:nvSpPr>
          <p:cNvPr id="6" name="Slaida numura vietturis 5"/>
          <p:cNvSpPr>
            <a:spLocks noGrp="1"/>
          </p:cNvSpPr>
          <p:nvPr>
            <p:ph type="sldNum" sz="quarter" idx="12"/>
          </p:nvPr>
        </p:nvSpPr>
        <p:spPr/>
        <p:txBody>
          <a:bodyPr/>
          <a:lstStyle>
            <a:extLst/>
          </a:lstStyle>
          <a:p>
            <a:fld id="{06C94DF3-07E7-4B95-934C-EF2DEB92F056}" type="slidenum">
              <a:rPr lang="lv-LV" smtClean="0"/>
              <a:t>‹#›</a:t>
            </a:fld>
            <a:endParaRPr lang="lv-LV"/>
          </a:p>
        </p:txBody>
      </p:sp>
      <p:sp>
        <p:nvSpPr>
          <p:cNvPr id="7" name="Virsraksts 6"/>
          <p:cNvSpPr>
            <a:spLocks noGrp="1"/>
          </p:cNvSpPr>
          <p:nvPr>
            <p:ph type="title"/>
          </p:nvPr>
        </p:nvSpPr>
        <p:spPr/>
        <p:txBody>
          <a:bodyPr rtlCol="0"/>
          <a:lstStyle>
            <a:extLst/>
          </a:lstStyle>
          <a:p>
            <a:r>
              <a:rPr kumimoji="0" lang="lv-LV" smtClean="0"/>
              <a:t>Rediģēt šablona virsraksta stilu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bg>
      <p:bgRef idx="1002">
        <a:schemeClr val="bg1"/>
      </p:bgRef>
    </p:bg>
    <p:spTree>
      <p:nvGrpSpPr>
        <p:cNvPr id="1" name=""/>
        <p:cNvGrpSpPr/>
        <p:nvPr/>
      </p:nvGrpSpPr>
      <p:grpSpPr>
        <a:xfrm>
          <a:off x="0" y="0"/>
          <a:ext cx="0" cy="0"/>
          <a:chOff x="0" y="0"/>
          <a:chExt cx="0" cy="0"/>
        </a:xfrm>
      </p:grpSpPr>
      <p:sp>
        <p:nvSpPr>
          <p:cNvPr id="2" name="Virsraksts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lv-LV" smtClean="0"/>
              <a:t>Rediģēt šablona virsraksta stilu</a:t>
            </a:r>
            <a:endParaRPr kumimoji="0" lang="en-US"/>
          </a:p>
        </p:txBody>
      </p:sp>
      <p:sp>
        <p:nvSpPr>
          <p:cNvPr id="3" name="Teksta vietturis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lv-LV" smtClean="0"/>
              <a:t>Rediģēt šablona teksta stilus</a:t>
            </a:r>
          </a:p>
        </p:txBody>
      </p:sp>
      <p:sp>
        <p:nvSpPr>
          <p:cNvPr id="4" name="Datuma vietturis 3"/>
          <p:cNvSpPr>
            <a:spLocks noGrp="1"/>
          </p:cNvSpPr>
          <p:nvPr>
            <p:ph type="dt" sz="half" idx="10"/>
          </p:nvPr>
        </p:nvSpPr>
        <p:spPr/>
        <p:txBody>
          <a:bodyPr/>
          <a:lstStyle>
            <a:extLst/>
          </a:lstStyle>
          <a:p>
            <a:fld id="{6AFDB00D-2ACD-433D-8255-D66106E49C0D}" type="datetimeFigureOut">
              <a:rPr lang="lv-LV" smtClean="0"/>
              <a:t>24.09.2021</a:t>
            </a:fld>
            <a:endParaRPr lang="lv-LV"/>
          </a:p>
        </p:txBody>
      </p:sp>
      <p:sp>
        <p:nvSpPr>
          <p:cNvPr id="5" name="Kājenes vietturis 4"/>
          <p:cNvSpPr>
            <a:spLocks noGrp="1"/>
          </p:cNvSpPr>
          <p:nvPr>
            <p:ph type="ftr" sz="quarter" idx="11"/>
          </p:nvPr>
        </p:nvSpPr>
        <p:spPr/>
        <p:txBody>
          <a:bodyPr/>
          <a:lstStyle>
            <a:extLst/>
          </a:lstStyle>
          <a:p>
            <a:endParaRPr lang="lv-LV"/>
          </a:p>
        </p:txBody>
      </p:sp>
      <p:sp>
        <p:nvSpPr>
          <p:cNvPr id="6" name="Slaida numura vietturis 5"/>
          <p:cNvSpPr>
            <a:spLocks noGrp="1"/>
          </p:cNvSpPr>
          <p:nvPr>
            <p:ph type="sldNum" sz="quarter" idx="12"/>
          </p:nvPr>
        </p:nvSpPr>
        <p:spPr/>
        <p:txBody>
          <a:bodyPr/>
          <a:lstStyle>
            <a:extLst/>
          </a:lstStyle>
          <a:p>
            <a:fld id="{06C94DF3-07E7-4B95-934C-EF2DEB92F056}" type="slidenum">
              <a:rPr lang="lv-LV" smtClean="0"/>
              <a:t>‹#›</a:t>
            </a:fld>
            <a:endParaRPr lang="lv-LV"/>
          </a:p>
        </p:txBody>
      </p:sp>
      <p:sp>
        <p:nvSpPr>
          <p:cNvPr id="7" name="Skujiņu bultiņa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Skujiņu bultiņa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bg>
      <p:bgRef idx="1002">
        <a:schemeClr val="bg1"/>
      </p:bgRef>
    </p:bg>
    <p:spTree>
      <p:nvGrpSpPr>
        <p:cNvPr id="1" name=""/>
        <p:cNvGrpSpPr/>
        <p:nvPr/>
      </p:nvGrpSpPr>
      <p:grpSpPr>
        <a:xfrm>
          <a:off x="0" y="0"/>
          <a:ext cx="0" cy="0"/>
          <a:chOff x="0" y="0"/>
          <a:chExt cx="0" cy="0"/>
        </a:xfrm>
      </p:grpSpPr>
      <p:sp>
        <p:nvSpPr>
          <p:cNvPr id="3" name="Satura vietturis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4" name="Satura vietturis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5" name="Datuma vietturis 4"/>
          <p:cNvSpPr>
            <a:spLocks noGrp="1"/>
          </p:cNvSpPr>
          <p:nvPr>
            <p:ph type="dt" sz="half" idx="10"/>
          </p:nvPr>
        </p:nvSpPr>
        <p:spPr/>
        <p:txBody>
          <a:bodyPr/>
          <a:lstStyle>
            <a:extLst/>
          </a:lstStyle>
          <a:p>
            <a:fld id="{6AFDB00D-2ACD-433D-8255-D66106E49C0D}" type="datetimeFigureOut">
              <a:rPr lang="lv-LV" smtClean="0"/>
              <a:t>24.09.2021</a:t>
            </a:fld>
            <a:endParaRPr lang="lv-LV"/>
          </a:p>
        </p:txBody>
      </p:sp>
      <p:sp>
        <p:nvSpPr>
          <p:cNvPr id="6" name="Kājenes vietturis 5"/>
          <p:cNvSpPr>
            <a:spLocks noGrp="1"/>
          </p:cNvSpPr>
          <p:nvPr>
            <p:ph type="ftr" sz="quarter" idx="11"/>
          </p:nvPr>
        </p:nvSpPr>
        <p:spPr/>
        <p:txBody>
          <a:bodyPr/>
          <a:lstStyle>
            <a:extLst/>
          </a:lstStyle>
          <a:p>
            <a:endParaRPr lang="lv-LV"/>
          </a:p>
        </p:txBody>
      </p:sp>
      <p:sp>
        <p:nvSpPr>
          <p:cNvPr id="7" name="Slaida numura vietturis 6"/>
          <p:cNvSpPr>
            <a:spLocks noGrp="1"/>
          </p:cNvSpPr>
          <p:nvPr>
            <p:ph type="sldNum" sz="quarter" idx="12"/>
          </p:nvPr>
        </p:nvSpPr>
        <p:spPr/>
        <p:txBody>
          <a:bodyPr/>
          <a:lstStyle>
            <a:extLst/>
          </a:lstStyle>
          <a:p>
            <a:fld id="{06C94DF3-07E7-4B95-934C-EF2DEB92F056}" type="slidenum">
              <a:rPr lang="lv-LV" smtClean="0"/>
              <a:t>‹#›</a:t>
            </a:fld>
            <a:endParaRPr lang="lv-LV"/>
          </a:p>
        </p:txBody>
      </p:sp>
      <p:sp>
        <p:nvSpPr>
          <p:cNvPr id="8" name="Virsraksts 7"/>
          <p:cNvSpPr>
            <a:spLocks noGrp="1"/>
          </p:cNvSpPr>
          <p:nvPr>
            <p:ph type="title"/>
          </p:nvPr>
        </p:nvSpPr>
        <p:spPr/>
        <p:txBody>
          <a:bodyPr rtlCol="0"/>
          <a:lstStyle>
            <a:extLst/>
          </a:lstStyle>
          <a:p>
            <a:r>
              <a:rPr kumimoji="0" lang="lv-LV" smtClean="0"/>
              <a:t>Rediģēt šablona virsraksta stilu</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Salīdzinājums">
    <p:bg>
      <p:bgRef idx="1003">
        <a:schemeClr val="bg1"/>
      </p:bgRef>
    </p:bg>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3050"/>
            <a:ext cx="8229600" cy="1143000"/>
          </a:xfrm>
        </p:spPr>
        <p:txBody>
          <a:bodyPr anchor="ctr"/>
          <a:lstStyle>
            <a:lvl1pPr>
              <a:defRPr/>
            </a:lvl1pPr>
            <a:extLst/>
          </a:lstStyle>
          <a:p>
            <a:r>
              <a:rPr kumimoji="0" lang="lv-LV" smtClean="0"/>
              <a:t>Rediģēt šablona virsraksta stilu</a:t>
            </a:r>
            <a:endParaRPr kumimoji="0" lang="en-US"/>
          </a:p>
        </p:txBody>
      </p:sp>
      <p:sp>
        <p:nvSpPr>
          <p:cNvPr id="3" name="Teksta vietturis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v-LV" smtClean="0"/>
              <a:t>Rediģēt šablona teksta stilus</a:t>
            </a:r>
          </a:p>
        </p:txBody>
      </p:sp>
      <p:sp>
        <p:nvSpPr>
          <p:cNvPr id="4" name="Teksta vietturis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lv-LV" smtClean="0"/>
              <a:t>Rediģēt šablona teksta stilus</a:t>
            </a:r>
          </a:p>
        </p:txBody>
      </p:sp>
      <p:sp>
        <p:nvSpPr>
          <p:cNvPr id="5" name="Satura vietturis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6" name="Satura vietturis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7" name="Datuma vietturis 6"/>
          <p:cNvSpPr>
            <a:spLocks noGrp="1"/>
          </p:cNvSpPr>
          <p:nvPr>
            <p:ph type="dt" sz="half" idx="10"/>
          </p:nvPr>
        </p:nvSpPr>
        <p:spPr/>
        <p:txBody>
          <a:bodyPr/>
          <a:lstStyle>
            <a:extLst/>
          </a:lstStyle>
          <a:p>
            <a:fld id="{6AFDB00D-2ACD-433D-8255-D66106E49C0D}" type="datetimeFigureOut">
              <a:rPr lang="lv-LV" smtClean="0"/>
              <a:t>24.09.2021</a:t>
            </a:fld>
            <a:endParaRPr lang="lv-LV"/>
          </a:p>
        </p:txBody>
      </p:sp>
      <p:sp>
        <p:nvSpPr>
          <p:cNvPr id="8" name="Kājenes vietturis 7"/>
          <p:cNvSpPr>
            <a:spLocks noGrp="1"/>
          </p:cNvSpPr>
          <p:nvPr>
            <p:ph type="ftr" sz="quarter" idx="11"/>
          </p:nvPr>
        </p:nvSpPr>
        <p:spPr/>
        <p:txBody>
          <a:bodyPr/>
          <a:lstStyle>
            <a:extLst/>
          </a:lstStyle>
          <a:p>
            <a:endParaRPr lang="lv-LV"/>
          </a:p>
        </p:txBody>
      </p:sp>
      <p:sp>
        <p:nvSpPr>
          <p:cNvPr id="9" name="Slaida numura vietturis 8"/>
          <p:cNvSpPr>
            <a:spLocks noGrp="1"/>
          </p:cNvSpPr>
          <p:nvPr>
            <p:ph type="sldNum" sz="quarter" idx="12"/>
          </p:nvPr>
        </p:nvSpPr>
        <p:spPr/>
        <p:txBody>
          <a:bodyPr/>
          <a:lstStyle>
            <a:extLst/>
          </a:lstStyle>
          <a:p>
            <a:fld id="{06C94DF3-07E7-4B95-934C-EF2DEB92F056}" type="slidenum">
              <a:rPr lang="lv-LV" smtClean="0"/>
              <a:t>‹#›</a:t>
            </a:fld>
            <a:endParaRPr lang="lv-LV"/>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bg>
      <p:bgRef idx="1002">
        <a:schemeClr val="bg1"/>
      </p:bgRef>
    </p:bg>
    <p:spTree>
      <p:nvGrpSpPr>
        <p:cNvPr id="1" name=""/>
        <p:cNvGrpSpPr/>
        <p:nvPr/>
      </p:nvGrpSpPr>
      <p:grpSpPr>
        <a:xfrm>
          <a:off x="0" y="0"/>
          <a:ext cx="0" cy="0"/>
          <a:chOff x="0" y="0"/>
          <a:chExt cx="0" cy="0"/>
        </a:xfrm>
      </p:grpSpPr>
      <p:sp>
        <p:nvSpPr>
          <p:cNvPr id="3" name="Datuma vietturis 2"/>
          <p:cNvSpPr>
            <a:spLocks noGrp="1"/>
          </p:cNvSpPr>
          <p:nvPr>
            <p:ph type="dt" sz="half" idx="10"/>
          </p:nvPr>
        </p:nvSpPr>
        <p:spPr/>
        <p:txBody>
          <a:bodyPr/>
          <a:lstStyle>
            <a:extLst/>
          </a:lstStyle>
          <a:p>
            <a:fld id="{6AFDB00D-2ACD-433D-8255-D66106E49C0D}" type="datetimeFigureOut">
              <a:rPr lang="lv-LV" smtClean="0"/>
              <a:t>24.09.2021</a:t>
            </a:fld>
            <a:endParaRPr lang="lv-LV"/>
          </a:p>
        </p:txBody>
      </p:sp>
      <p:sp>
        <p:nvSpPr>
          <p:cNvPr id="4" name="Kājenes vietturis 3"/>
          <p:cNvSpPr>
            <a:spLocks noGrp="1"/>
          </p:cNvSpPr>
          <p:nvPr>
            <p:ph type="ftr" sz="quarter" idx="11"/>
          </p:nvPr>
        </p:nvSpPr>
        <p:spPr/>
        <p:txBody>
          <a:bodyPr/>
          <a:lstStyle>
            <a:extLst/>
          </a:lstStyle>
          <a:p>
            <a:endParaRPr lang="lv-LV"/>
          </a:p>
        </p:txBody>
      </p:sp>
      <p:sp>
        <p:nvSpPr>
          <p:cNvPr id="5" name="Slaida numura vietturis 4"/>
          <p:cNvSpPr>
            <a:spLocks noGrp="1"/>
          </p:cNvSpPr>
          <p:nvPr>
            <p:ph type="sldNum" sz="quarter" idx="12"/>
          </p:nvPr>
        </p:nvSpPr>
        <p:spPr/>
        <p:txBody>
          <a:bodyPr/>
          <a:lstStyle>
            <a:extLst/>
          </a:lstStyle>
          <a:p>
            <a:fld id="{06C94DF3-07E7-4B95-934C-EF2DEB92F056}" type="slidenum">
              <a:rPr lang="lv-LV" smtClean="0"/>
              <a:t>‹#›</a:t>
            </a:fld>
            <a:endParaRPr lang="lv-LV"/>
          </a:p>
        </p:txBody>
      </p:sp>
      <p:sp>
        <p:nvSpPr>
          <p:cNvPr id="6" name="Virsraksts 5"/>
          <p:cNvSpPr>
            <a:spLocks noGrp="1"/>
          </p:cNvSpPr>
          <p:nvPr>
            <p:ph type="title"/>
          </p:nvPr>
        </p:nvSpPr>
        <p:spPr/>
        <p:txBody>
          <a:bodyPr rtlCol="0"/>
          <a:lstStyle>
            <a:extLst/>
          </a:lstStyle>
          <a:p>
            <a:r>
              <a:rPr kumimoji="0" lang="lv-LV" smtClean="0"/>
              <a:t>Rediģēt šablona virsraksta stilu</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extLst/>
          </a:lstStyle>
          <a:p>
            <a:fld id="{6AFDB00D-2ACD-433D-8255-D66106E49C0D}" type="datetimeFigureOut">
              <a:rPr lang="lv-LV" smtClean="0"/>
              <a:t>24.09.2021</a:t>
            </a:fld>
            <a:endParaRPr lang="lv-LV"/>
          </a:p>
        </p:txBody>
      </p:sp>
      <p:sp>
        <p:nvSpPr>
          <p:cNvPr id="3" name="Kājenes vietturis 2"/>
          <p:cNvSpPr>
            <a:spLocks noGrp="1"/>
          </p:cNvSpPr>
          <p:nvPr>
            <p:ph type="ftr" sz="quarter" idx="11"/>
          </p:nvPr>
        </p:nvSpPr>
        <p:spPr/>
        <p:txBody>
          <a:bodyPr/>
          <a:lstStyle>
            <a:extLst/>
          </a:lstStyle>
          <a:p>
            <a:endParaRPr lang="lv-LV"/>
          </a:p>
        </p:txBody>
      </p:sp>
      <p:sp>
        <p:nvSpPr>
          <p:cNvPr id="4" name="Slaida numura vietturis 3"/>
          <p:cNvSpPr>
            <a:spLocks noGrp="1"/>
          </p:cNvSpPr>
          <p:nvPr>
            <p:ph type="sldNum" sz="quarter" idx="12"/>
          </p:nvPr>
        </p:nvSpPr>
        <p:spPr/>
        <p:txBody>
          <a:bodyPr/>
          <a:lstStyle>
            <a:extLst/>
          </a:lstStyle>
          <a:p>
            <a:fld id="{06C94DF3-07E7-4B95-934C-EF2DEB92F056}" type="slidenum">
              <a:rPr lang="lv-LV" smtClean="0"/>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Saturs ar parakstu">
    <p:bg>
      <p:bgRef idx="1003">
        <a:schemeClr val="bg1"/>
      </p:bgRef>
    </p:bg>
    <p:spTree>
      <p:nvGrpSpPr>
        <p:cNvPr id="1" name=""/>
        <p:cNvGrpSpPr/>
        <p:nvPr/>
      </p:nvGrpSpPr>
      <p:grpSpPr>
        <a:xfrm>
          <a:off x="0" y="0"/>
          <a:ext cx="0" cy="0"/>
          <a:chOff x="0" y="0"/>
          <a:chExt cx="0" cy="0"/>
        </a:xfrm>
      </p:grpSpPr>
      <p:sp>
        <p:nvSpPr>
          <p:cNvPr id="2" name="Virsraksts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lv-LV" smtClean="0"/>
              <a:t>Rediģēt šablona virsraksta stilu</a:t>
            </a:r>
            <a:endParaRPr kumimoji="0" lang="en-US"/>
          </a:p>
        </p:txBody>
      </p:sp>
      <p:sp>
        <p:nvSpPr>
          <p:cNvPr id="3" name="Teksta vietturis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lv-LV" smtClean="0"/>
              <a:t>Rediģēt šablona teksta stilus</a:t>
            </a:r>
          </a:p>
        </p:txBody>
      </p:sp>
      <p:sp>
        <p:nvSpPr>
          <p:cNvPr id="4" name="Satura vietturis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5" name="Datuma vietturis 4"/>
          <p:cNvSpPr>
            <a:spLocks noGrp="1"/>
          </p:cNvSpPr>
          <p:nvPr>
            <p:ph type="dt" sz="half" idx="10"/>
          </p:nvPr>
        </p:nvSpPr>
        <p:spPr>
          <a:xfrm>
            <a:off x="6727032" y="6407944"/>
            <a:ext cx="1920240" cy="365760"/>
          </a:xfrm>
        </p:spPr>
        <p:txBody>
          <a:bodyPr/>
          <a:lstStyle>
            <a:extLst/>
          </a:lstStyle>
          <a:p>
            <a:fld id="{6AFDB00D-2ACD-433D-8255-D66106E49C0D}" type="datetimeFigureOut">
              <a:rPr lang="lv-LV" smtClean="0"/>
              <a:t>24.09.2021</a:t>
            </a:fld>
            <a:endParaRPr lang="lv-LV"/>
          </a:p>
        </p:txBody>
      </p:sp>
      <p:sp>
        <p:nvSpPr>
          <p:cNvPr id="6" name="Kājenes vietturis 5"/>
          <p:cNvSpPr>
            <a:spLocks noGrp="1"/>
          </p:cNvSpPr>
          <p:nvPr>
            <p:ph type="ftr" sz="quarter" idx="11"/>
          </p:nvPr>
        </p:nvSpPr>
        <p:spPr/>
        <p:txBody>
          <a:bodyPr/>
          <a:lstStyle>
            <a:extLst/>
          </a:lstStyle>
          <a:p>
            <a:endParaRPr lang="lv-LV"/>
          </a:p>
        </p:txBody>
      </p:sp>
      <p:sp>
        <p:nvSpPr>
          <p:cNvPr id="7" name="Slaida numura vietturis 6"/>
          <p:cNvSpPr>
            <a:spLocks noGrp="1"/>
          </p:cNvSpPr>
          <p:nvPr>
            <p:ph type="sldNum" sz="quarter" idx="12"/>
          </p:nvPr>
        </p:nvSpPr>
        <p:spPr/>
        <p:txBody>
          <a:bodyPr/>
          <a:lstStyle>
            <a:extLst/>
          </a:lstStyle>
          <a:p>
            <a:fld id="{06C94DF3-07E7-4B95-934C-EF2DEB92F056}" type="slidenum">
              <a:rPr lang="lv-LV" smtClean="0"/>
              <a:t>‹#›</a:t>
            </a:fld>
            <a:endParaRPr lang="lv-LV"/>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ttēls ar parakstu">
    <p:bg>
      <p:bgRef idx="1002">
        <a:schemeClr val="bg1"/>
      </p:bgRef>
    </p:bg>
    <p:spTree>
      <p:nvGrpSpPr>
        <p:cNvPr id="1" name=""/>
        <p:cNvGrpSpPr/>
        <p:nvPr/>
      </p:nvGrpSpPr>
      <p:grpSpPr>
        <a:xfrm>
          <a:off x="0" y="0"/>
          <a:ext cx="0" cy="0"/>
          <a:chOff x="0" y="0"/>
          <a:chExt cx="0" cy="0"/>
        </a:xfrm>
      </p:grpSpPr>
      <p:sp>
        <p:nvSpPr>
          <p:cNvPr id="4" name="Teksta vietturis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lv-LV" smtClean="0"/>
              <a:t>Rediģēt šablona teksta stilus</a:t>
            </a:r>
          </a:p>
        </p:txBody>
      </p:sp>
      <p:sp>
        <p:nvSpPr>
          <p:cNvPr id="3" name="Attēla vietturis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lv-LV" smtClean="0"/>
              <a:t>Noklikšķiniet uz attēla ikonas</a:t>
            </a:r>
            <a:endParaRPr kumimoji="0" lang="en-US" dirty="0"/>
          </a:p>
        </p:txBody>
      </p:sp>
      <p:sp>
        <p:nvSpPr>
          <p:cNvPr id="5" name="Datuma vietturis 4"/>
          <p:cNvSpPr>
            <a:spLocks noGrp="1"/>
          </p:cNvSpPr>
          <p:nvPr>
            <p:ph type="dt" sz="half" idx="10"/>
          </p:nvPr>
        </p:nvSpPr>
        <p:spPr/>
        <p:txBody>
          <a:bodyPr/>
          <a:lstStyle>
            <a:lvl1pPr>
              <a:defRPr>
                <a:solidFill>
                  <a:schemeClr val="tx1"/>
                </a:solidFill>
              </a:defRPr>
            </a:lvl1pPr>
            <a:extLst/>
          </a:lstStyle>
          <a:p>
            <a:fld id="{6AFDB00D-2ACD-433D-8255-D66106E49C0D}" type="datetimeFigureOut">
              <a:rPr lang="lv-LV" smtClean="0"/>
              <a:t>24.09.2021</a:t>
            </a:fld>
            <a:endParaRPr lang="lv-LV"/>
          </a:p>
        </p:txBody>
      </p:sp>
      <p:sp>
        <p:nvSpPr>
          <p:cNvPr id="6" name="Kājenes vietturis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lv-LV"/>
          </a:p>
        </p:txBody>
      </p:sp>
      <p:sp>
        <p:nvSpPr>
          <p:cNvPr id="7" name="Slaida numura vietturis 6"/>
          <p:cNvSpPr>
            <a:spLocks noGrp="1"/>
          </p:cNvSpPr>
          <p:nvPr>
            <p:ph type="sldNum" sz="quarter" idx="12"/>
          </p:nvPr>
        </p:nvSpPr>
        <p:spPr/>
        <p:txBody>
          <a:bodyPr/>
          <a:lstStyle>
            <a:lvl1pPr>
              <a:defRPr>
                <a:solidFill>
                  <a:schemeClr val="tx1"/>
                </a:solidFill>
              </a:defRPr>
            </a:lvl1pPr>
            <a:extLst/>
          </a:lstStyle>
          <a:p>
            <a:fld id="{06C94DF3-07E7-4B95-934C-EF2DEB92F056}" type="slidenum">
              <a:rPr lang="lv-LV" smtClean="0"/>
              <a:t>‹#›</a:t>
            </a:fld>
            <a:endParaRPr lang="lv-LV"/>
          </a:p>
        </p:txBody>
      </p:sp>
      <p:sp>
        <p:nvSpPr>
          <p:cNvPr id="2" name="Virsraksts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lv-LV" smtClean="0"/>
              <a:t>Rediģēt šablona virsraksta stilu</a:t>
            </a:r>
            <a:endParaRPr kumimoji="0" lang="en-US"/>
          </a:p>
        </p:txBody>
      </p:sp>
      <p:sp>
        <p:nvSpPr>
          <p:cNvPr id="8" name="Brīvforma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Brīvforma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aisnleņķa trīsstūris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Taisns savienotājs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Skujiņu bultiņa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Skujiņu bultiņa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extLst/>
          </a:lstStyle>
          <a:p>
            <a:r>
              <a:rPr kumimoji="0" lang="lv-LV" smtClean="0"/>
              <a:t>Rediģēt šablona virsraksta stilu</a:t>
            </a:r>
            <a:endParaRPr kumimoji="0" lang="en-US"/>
          </a:p>
        </p:txBody>
      </p:sp>
      <p:sp>
        <p:nvSpPr>
          <p:cNvPr id="3" name="Vertikāls teksta vietturis 2"/>
          <p:cNvSpPr>
            <a:spLocks noGrp="1"/>
          </p:cNvSpPr>
          <p:nvPr>
            <p:ph type="body" orient="vert" idx="1"/>
          </p:nvPr>
        </p:nvSpPr>
        <p:spPr>
          <a:xfrm>
            <a:off x="457200" y="1481329"/>
            <a:ext cx="8229600" cy="4386071"/>
          </a:xfrm>
        </p:spPr>
        <p:txBody>
          <a:bodyPr vert="eaVert"/>
          <a:lstStyle>
            <a:extLs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4" name="Datuma vietturis 3"/>
          <p:cNvSpPr>
            <a:spLocks noGrp="1"/>
          </p:cNvSpPr>
          <p:nvPr>
            <p:ph type="dt" sz="half" idx="10"/>
          </p:nvPr>
        </p:nvSpPr>
        <p:spPr/>
        <p:txBody>
          <a:bodyPr/>
          <a:lstStyle>
            <a:extLst/>
          </a:lstStyle>
          <a:p>
            <a:fld id="{6AFDB00D-2ACD-433D-8255-D66106E49C0D}" type="datetimeFigureOut">
              <a:rPr lang="lv-LV" smtClean="0"/>
              <a:t>24.09.2021</a:t>
            </a:fld>
            <a:endParaRPr lang="lv-LV"/>
          </a:p>
        </p:txBody>
      </p:sp>
      <p:sp>
        <p:nvSpPr>
          <p:cNvPr id="5" name="Kājenes vietturis 4"/>
          <p:cNvSpPr>
            <a:spLocks noGrp="1"/>
          </p:cNvSpPr>
          <p:nvPr>
            <p:ph type="ftr" sz="quarter" idx="11"/>
          </p:nvPr>
        </p:nvSpPr>
        <p:spPr/>
        <p:txBody>
          <a:bodyPr/>
          <a:lstStyle>
            <a:extLst/>
          </a:lstStyle>
          <a:p>
            <a:endParaRPr lang="lv-LV"/>
          </a:p>
        </p:txBody>
      </p:sp>
      <p:sp>
        <p:nvSpPr>
          <p:cNvPr id="6" name="Slaida numura vietturis 5"/>
          <p:cNvSpPr>
            <a:spLocks noGrp="1"/>
          </p:cNvSpPr>
          <p:nvPr>
            <p:ph type="sldNum" sz="quarter" idx="12"/>
          </p:nvPr>
        </p:nvSpPr>
        <p:spPr/>
        <p:txBody>
          <a:bodyPr/>
          <a:lstStyle>
            <a:extLst/>
          </a:lstStyle>
          <a:p>
            <a:fld id="{06C94DF3-07E7-4B95-934C-EF2DEB92F056}" type="slidenum">
              <a:rPr lang="lv-LV" smtClean="0"/>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6844013" y="274640"/>
            <a:ext cx="1777470" cy="5592761"/>
          </a:xfrm>
        </p:spPr>
        <p:txBody>
          <a:bodyPr vert="eaVert"/>
          <a:lstStyle>
            <a:extLst/>
          </a:lstStyle>
          <a:p>
            <a:r>
              <a:rPr kumimoji="0" lang="lv-LV" smtClean="0"/>
              <a:t>Rediģēt šablona virsraksta stilu</a:t>
            </a:r>
            <a:endParaRPr kumimoji="0" lang="en-US"/>
          </a:p>
        </p:txBody>
      </p:sp>
      <p:sp>
        <p:nvSpPr>
          <p:cNvPr id="3" name="Vertikāls teksta vietturis 2"/>
          <p:cNvSpPr>
            <a:spLocks noGrp="1"/>
          </p:cNvSpPr>
          <p:nvPr>
            <p:ph type="body" orient="vert" idx="1"/>
          </p:nvPr>
        </p:nvSpPr>
        <p:spPr>
          <a:xfrm>
            <a:off x="457200" y="274641"/>
            <a:ext cx="6324600" cy="5592760"/>
          </a:xfrm>
        </p:spPr>
        <p:txBody>
          <a:bodyPr vert="eaVert"/>
          <a:lstStyle>
            <a:extLst/>
          </a:lstStyle>
          <a:p>
            <a:pPr lvl="0" eaLnBrk="1" latinLnBrk="0" hangingPunct="1"/>
            <a:r>
              <a:rPr lang="lv-LV" smtClean="0"/>
              <a:t>Rediģēt šablona teksta stilus</a:t>
            </a:r>
          </a:p>
          <a:p>
            <a:pPr lvl="1" eaLnBrk="1" latinLnBrk="0" hangingPunct="1"/>
            <a:r>
              <a:rPr lang="lv-LV" smtClean="0"/>
              <a:t>Otrais līmenis</a:t>
            </a:r>
          </a:p>
          <a:p>
            <a:pPr lvl="2" eaLnBrk="1" latinLnBrk="0" hangingPunct="1"/>
            <a:r>
              <a:rPr lang="lv-LV" smtClean="0"/>
              <a:t>Trešais līmenis</a:t>
            </a:r>
          </a:p>
          <a:p>
            <a:pPr lvl="3" eaLnBrk="1" latinLnBrk="0" hangingPunct="1"/>
            <a:r>
              <a:rPr lang="lv-LV" smtClean="0"/>
              <a:t>Ceturtais līmenis</a:t>
            </a:r>
          </a:p>
          <a:p>
            <a:pPr lvl="4" eaLnBrk="1" latinLnBrk="0" hangingPunct="1"/>
            <a:r>
              <a:rPr lang="lv-LV" smtClean="0"/>
              <a:t>Piektais līmenis</a:t>
            </a:r>
            <a:endParaRPr kumimoji="0" lang="en-US"/>
          </a:p>
        </p:txBody>
      </p:sp>
      <p:sp>
        <p:nvSpPr>
          <p:cNvPr id="4" name="Datuma vietturis 3"/>
          <p:cNvSpPr>
            <a:spLocks noGrp="1"/>
          </p:cNvSpPr>
          <p:nvPr>
            <p:ph type="dt" sz="half" idx="10"/>
          </p:nvPr>
        </p:nvSpPr>
        <p:spPr/>
        <p:txBody>
          <a:bodyPr/>
          <a:lstStyle>
            <a:extLst/>
          </a:lstStyle>
          <a:p>
            <a:fld id="{6AFDB00D-2ACD-433D-8255-D66106E49C0D}" type="datetimeFigureOut">
              <a:rPr lang="lv-LV" smtClean="0"/>
              <a:t>24.09.2021</a:t>
            </a:fld>
            <a:endParaRPr lang="lv-LV"/>
          </a:p>
        </p:txBody>
      </p:sp>
      <p:sp>
        <p:nvSpPr>
          <p:cNvPr id="5" name="Kājenes vietturis 4"/>
          <p:cNvSpPr>
            <a:spLocks noGrp="1"/>
          </p:cNvSpPr>
          <p:nvPr>
            <p:ph type="ftr" sz="quarter" idx="11"/>
          </p:nvPr>
        </p:nvSpPr>
        <p:spPr/>
        <p:txBody>
          <a:bodyPr/>
          <a:lstStyle>
            <a:extLst/>
          </a:lstStyle>
          <a:p>
            <a:endParaRPr lang="lv-LV"/>
          </a:p>
        </p:txBody>
      </p:sp>
      <p:sp>
        <p:nvSpPr>
          <p:cNvPr id="6" name="Slaida numura vietturis 5"/>
          <p:cNvSpPr>
            <a:spLocks noGrp="1"/>
          </p:cNvSpPr>
          <p:nvPr>
            <p:ph type="sldNum" sz="quarter" idx="12"/>
          </p:nvPr>
        </p:nvSpPr>
        <p:spPr/>
        <p:txBody>
          <a:bodyPr/>
          <a:lstStyle>
            <a:extLst/>
          </a:lstStyle>
          <a:p>
            <a:fld id="{06C94DF3-07E7-4B95-934C-EF2DEB92F056}" type="slidenum">
              <a:rPr lang="lv-LV" smtClean="0"/>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Brīvforma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Brīvforma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aisnleņķa trīsstūris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Taisns savienotājs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Virsraksta vietturis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lv-LV" smtClean="0"/>
              <a:t>Rediģēt šablona virsraksta stilu</a:t>
            </a:r>
            <a:endParaRPr kumimoji="0" lang="en-US"/>
          </a:p>
        </p:txBody>
      </p:sp>
      <p:sp>
        <p:nvSpPr>
          <p:cNvPr id="30" name="Teksta vietturis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lv-LV" smtClean="0"/>
              <a:t>Rediģēt šablona teksta stilus</a:t>
            </a:r>
          </a:p>
          <a:p>
            <a:pPr lvl="1" eaLnBrk="1" latinLnBrk="0" hangingPunct="1"/>
            <a:r>
              <a:rPr kumimoji="0" lang="lv-LV" smtClean="0"/>
              <a:t>Otrais līmenis</a:t>
            </a:r>
          </a:p>
          <a:p>
            <a:pPr lvl="2" eaLnBrk="1" latinLnBrk="0" hangingPunct="1"/>
            <a:r>
              <a:rPr kumimoji="0" lang="lv-LV" smtClean="0"/>
              <a:t>Trešais līmenis</a:t>
            </a:r>
          </a:p>
          <a:p>
            <a:pPr lvl="3" eaLnBrk="1" latinLnBrk="0" hangingPunct="1"/>
            <a:r>
              <a:rPr kumimoji="0" lang="lv-LV" smtClean="0"/>
              <a:t>Ceturtais līmenis</a:t>
            </a:r>
          </a:p>
          <a:p>
            <a:pPr lvl="4" eaLnBrk="1" latinLnBrk="0" hangingPunct="1"/>
            <a:r>
              <a:rPr kumimoji="0" lang="lv-LV" smtClean="0"/>
              <a:t>Piektais līmenis</a:t>
            </a:r>
            <a:endParaRPr kumimoji="0" lang="en-US"/>
          </a:p>
        </p:txBody>
      </p:sp>
      <p:sp>
        <p:nvSpPr>
          <p:cNvPr id="10" name="Datuma vietturis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AFDB00D-2ACD-433D-8255-D66106E49C0D}" type="datetimeFigureOut">
              <a:rPr lang="lv-LV" smtClean="0"/>
              <a:t>24.09.2021</a:t>
            </a:fld>
            <a:endParaRPr lang="lv-LV"/>
          </a:p>
        </p:txBody>
      </p:sp>
      <p:sp>
        <p:nvSpPr>
          <p:cNvPr id="22" name="Kājenes vietturis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lv-LV"/>
          </a:p>
        </p:txBody>
      </p:sp>
      <p:sp>
        <p:nvSpPr>
          <p:cNvPr id="18" name="Slaida numura vietturis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6C94DF3-07E7-4B95-934C-EF2DEB92F056}" type="slidenum">
              <a:rPr lang="lv-LV" smtClean="0"/>
              <a:t>‹#›</a:t>
            </a:fld>
            <a:endParaRPr lang="lv-LV"/>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Cu6wGtT-lSo" TargetMode="External"/><Relationship Id="rId2" Type="http://schemas.openxmlformats.org/officeDocument/2006/relationships/hyperlink" Target="http://www.youtube.com/watch?v=9vbTCeYwt_g" TargetMode="External"/><Relationship Id="rId1" Type="http://schemas.openxmlformats.org/officeDocument/2006/relationships/slideLayout" Target="../slideLayouts/slideLayout4.xml"/><Relationship Id="rId4" Type="http://schemas.openxmlformats.org/officeDocument/2006/relationships/hyperlink" Target="MATERI&#256;LM&#256;C&#298;BA.%20otr&#257;%20da&#316;a..ppt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TERI&#256;LM&#256;C&#298;BA.%20otr&#257;%20da&#316;a..pptx" TargetMode="External"/><Relationship Id="rId2" Type="http://schemas.openxmlformats.org/officeDocument/2006/relationships/hyperlink" Target="https://youtu.be/T9ivIsTbW8E"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MATERI&#256;LM&#256;C&#298;BA.%20otr&#257;%20da&#316;a..pptx"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somijasapavi.lv/apavu-markejums" TargetMode="External"/><Relationship Id="rId2" Type="http://schemas.openxmlformats.org/officeDocument/2006/relationships/hyperlink" Target="https://www.slideshare.net/joreno/skin-structure-amp-hide-defects" TargetMode="External"/><Relationship Id="rId1" Type="http://schemas.openxmlformats.org/officeDocument/2006/relationships/slideLayout" Target="../slideLayouts/slideLayout1.xml"/><Relationship Id="rId6" Type="http://schemas.openxmlformats.org/officeDocument/2006/relationships/hyperlink" Target="https://www.youtube.com/watch?v=SSKsS48BkpU&amp;t=1401s" TargetMode="External"/><Relationship Id="rId5" Type="http://schemas.openxmlformats.org/officeDocument/2006/relationships/hyperlink" Target="&#1057;&#1058;&#1056;&#1054;&#1045;&#1053;&#1048;&#1045;%20&#1054;&#1041;&#1059;&#1042;&#1048;.docx" TargetMode="External"/><Relationship Id="rId4" Type="http://schemas.openxmlformats.org/officeDocument/2006/relationships/hyperlink" Target="https://www.researchgate.net/figure/Material-Composition-in-Average-Shoe-wt-The-footwear-industry-over-the-last-20-years_fig1_31987366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xfrm>
            <a:off x="685800" y="116633"/>
            <a:ext cx="7772400" cy="2736304"/>
          </a:xfrm>
        </p:spPr>
        <p:txBody>
          <a:bodyPr>
            <a:normAutofit fontScale="90000"/>
          </a:bodyPr>
          <a:lstStyle/>
          <a:p>
            <a:r>
              <a:rPr lang="lv-LV" sz="2200" dirty="0" smtClean="0">
                <a:effectLst/>
                <a:latin typeface="Times New Roman" panose="02020603050405020304" pitchFamily="18" charset="0"/>
                <a:cs typeface="Times New Roman" panose="02020603050405020304" pitchFamily="18" charset="0"/>
              </a:rPr>
              <a:t/>
            </a:r>
            <a:br>
              <a:rPr lang="lv-LV" sz="2200" dirty="0" smtClean="0">
                <a:effectLst/>
                <a:latin typeface="Times New Roman" panose="02020603050405020304" pitchFamily="18" charset="0"/>
                <a:cs typeface="Times New Roman" panose="02020603050405020304" pitchFamily="18" charset="0"/>
              </a:rPr>
            </a:br>
            <a:r>
              <a:rPr lang="lv-LV" sz="2200" dirty="0">
                <a:effectLst/>
                <a:latin typeface="Times New Roman" panose="02020603050405020304" pitchFamily="18" charset="0"/>
                <a:cs typeface="Times New Roman" panose="02020603050405020304" pitchFamily="18" charset="0"/>
              </a:rPr>
              <a:t/>
            </a:r>
            <a:br>
              <a:rPr lang="lv-LV" sz="2200" dirty="0">
                <a:effectLst/>
                <a:latin typeface="Times New Roman" panose="02020603050405020304" pitchFamily="18" charset="0"/>
                <a:cs typeface="Times New Roman" panose="02020603050405020304" pitchFamily="18" charset="0"/>
              </a:rPr>
            </a:br>
            <a:r>
              <a:rPr lang="lv-LV" sz="2200" dirty="0" smtClean="0">
                <a:effectLst/>
                <a:latin typeface="Times New Roman" panose="02020603050405020304" pitchFamily="18" charset="0"/>
                <a:cs typeface="Times New Roman" panose="02020603050405020304" pitchFamily="18" charset="0"/>
              </a:rPr>
              <a:t/>
            </a:r>
            <a:br>
              <a:rPr lang="lv-LV" sz="2200" dirty="0" smtClean="0">
                <a:effectLst/>
                <a:latin typeface="Times New Roman" panose="02020603050405020304" pitchFamily="18" charset="0"/>
                <a:cs typeface="Times New Roman" panose="02020603050405020304" pitchFamily="18" charset="0"/>
              </a:rPr>
            </a:br>
            <a:r>
              <a:rPr lang="lv-LV" sz="2200" dirty="0">
                <a:effectLst/>
                <a:latin typeface="Times New Roman" panose="02020603050405020304" pitchFamily="18" charset="0"/>
                <a:cs typeface="Times New Roman" panose="02020603050405020304" pitchFamily="18" charset="0"/>
              </a:rPr>
              <a:t/>
            </a:r>
            <a:br>
              <a:rPr lang="lv-LV" sz="2200" dirty="0">
                <a:effectLst/>
                <a:latin typeface="Times New Roman" panose="02020603050405020304" pitchFamily="18" charset="0"/>
                <a:cs typeface="Times New Roman" panose="02020603050405020304" pitchFamily="18" charset="0"/>
              </a:rPr>
            </a:br>
            <a:r>
              <a:rPr lang="lv-LV" sz="2200" dirty="0" smtClean="0">
                <a:effectLst/>
                <a:latin typeface="Times New Roman" panose="02020603050405020304" pitchFamily="18" charset="0"/>
                <a:cs typeface="Times New Roman" panose="02020603050405020304" pitchFamily="18" charset="0"/>
              </a:rPr>
              <a:t/>
            </a:r>
            <a:br>
              <a:rPr lang="lv-LV" sz="2200" dirty="0" smtClean="0">
                <a:effectLst/>
                <a:latin typeface="Times New Roman" panose="02020603050405020304" pitchFamily="18" charset="0"/>
                <a:cs typeface="Times New Roman" panose="02020603050405020304" pitchFamily="18" charset="0"/>
              </a:rPr>
            </a:br>
            <a:r>
              <a:rPr lang="lv-LV" sz="2200" dirty="0" smtClean="0">
                <a:effectLst/>
                <a:latin typeface="Times New Roman" panose="02020603050405020304" pitchFamily="18" charset="0"/>
                <a:cs typeface="Times New Roman" panose="02020603050405020304" pitchFamily="18" charset="0"/>
              </a:rPr>
              <a:t/>
            </a:r>
            <a:br>
              <a:rPr lang="lv-LV" sz="2200" dirty="0" smtClean="0">
                <a:effectLst/>
                <a:latin typeface="Times New Roman" panose="02020603050405020304" pitchFamily="18" charset="0"/>
                <a:cs typeface="Times New Roman" panose="02020603050405020304" pitchFamily="18" charset="0"/>
              </a:rPr>
            </a:br>
            <a:r>
              <a:rPr lang="lv-LV" sz="2200" dirty="0">
                <a:effectLst/>
                <a:latin typeface="Times New Roman" panose="02020603050405020304" pitchFamily="18" charset="0"/>
                <a:cs typeface="Times New Roman" panose="02020603050405020304" pitchFamily="18" charset="0"/>
              </a:rPr>
              <a:t/>
            </a:r>
            <a:br>
              <a:rPr lang="lv-LV" sz="2200" dirty="0">
                <a:effectLst/>
                <a:latin typeface="Times New Roman" panose="02020603050405020304" pitchFamily="18" charset="0"/>
                <a:cs typeface="Times New Roman" panose="02020603050405020304" pitchFamily="18" charset="0"/>
              </a:rPr>
            </a:br>
            <a:r>
              <a:rPr lang="lv-LV" sz="2200" dirty="0" smtClean="0">
                <a:effectLst/>
                <a:latin typeface="Times New Roman" panose="02020603050405020304" pitchFamily="18" charset="0"/>
                <a:cs typeface="Times New Roman" panose="02020603050405020304" pitchFamily="18" charset="0"/>
              </a:rPr>
              <a:t/>
            </a:r>
            <a:br>
              <a:rPr lang="lv-LV" sz="2200" dirty="0" smtClean="0">
                <a:effectLst/>
                <a:latin typeface="Times New Roman" panose="02020603050405020304" pitchFamily="18" charset="0"/>
                <a:cs typeface="Times New Roman" panose="02020603050405020304" pitchFamily="18" charset="0"/>
              </a:rPr>
            </a:br>
            <a:r>
              <a:rPr lang="lv-LV" sz="2200" dirty="0" smtClean="0">
                <a:effectLst/>
                <a:latin typeface="Times New Roman" panose="02020603050405020304" pitchFamily="18" charset="0"/>
                <a:cs typeface="Times New Roman" panose="02020603050405020304" pitchFamily="18" charset="0"/>
              </a:rPr>
              <a:t/>
            </a:r>
            <a:br>
              <a:rPr lang="lv-LV" sz="2200" dirty="0" smtClean="0">
                <a:effectLst/>
                <a:latin typeface="Times New Roman" panose="02020603050405020304" pitchFamily="18" charset="0"/>
                <a:cs typeface="Times New Roman" panose="02020603050405020304" pitchFamily="18" charset="0"/>
              </a:rPr>
            </a:br>
            <a:r>
              <a:rPr lang="lv-LV" sz="3100" dirty="0">
                <a:latin typeface="Times New Roman" panose="02020603050405020304" pitchFamily="18" charset="0"/>
                <a:cs typeface="Times New Roman" panose="02020603050405020304" pitchFamily="18" charset="0"/>
              </a:rPr>
              <a:t/>
            </a:r>
            <a:br>
              <a:rPr lang="lv-LV" sz="3100" dirty="0">
                <a:latin typeface="Times New Roman" panose="02020603050405020304" pitchFamily="18" charset="0"/>
                <a:cs typeface="Times New Roman" panose="02020603050405020304" pitchFamily="18" charset="0"/>
              </a:rPr>
            </a:br>
            <a:r>
              <a:rPr lang="lv-LV" sz="3100" dirty="0">
                <a:effectLst/>
                <a:latin typeface="Times New Roman" panose="02020603050405020304" pitchFamily="18" charset="0"/>
                <a:cs typeface="Times New Roman" panose="02020603050405020304" pitchFamily="18" charset="0"/>
              </a:rPr>
              <a:t>PIKC SMILTENES TEHNIKUMS</a:t>
            </a:r>
            <a:br>
              <a:rPr lang="lv-LV" sz="3100" dirty="0">
                <a:effectLst/>
                <a:latin typeface="Times New Roman" panose="02020603050405020304" pitchFamily="18" charset="0"/>
                <a:cs typeface="Times New Roman" panose="02020603050405020304" pitchFamily="18" charset="0"/>
              </a:rPr>
            </a:br>
            <a:r>
              <a:rPr lang="lv-LV" sz="3100" dirty="0">
                <a:effectLst/>
                <a:latin typeface="Times New Roman" panose="02020603050405020304" pitchFamily="18" charset="0"/>
                <a:cs typeface="Times New Roman" panose="02020603050405020304" pitchFamily="18" charset="0"/>
              </a:rPr>
              <a:t>ALSVIĶU TERITORIĀLĀ STRUKTŪRVIENĪBA</a:t>
            </a:r>
            <a:br>
              <a:rPr lang="lv-LV" sz="3100" dirty="0">
                <a:effectLst/>
                <a:latin typeface="Times New Roman" panose="02020603050405020304" pitchFamily="18" charset="0"/>
                <a:cs typeface="Times New Roman" panose="02020603050405020304" pitchFamily="18" charset="0"/>
              </a:rPr>
            </a:br>
            <a:r>
              <a:rPr lang="lv-LV" sz="3100" dirty="0">
                <a:effectLst/>
                <a:latin typeface="Times New Roman" panose="02020603050405020304" pitchFamily="18" charset="0"/>
                <a:cs typeface="Times New Roman" panose="02020603050405020304" pitchFamily="18" charset="0"/>
              </a:rPr>
              <a:t>METODISKAIS DARBS</a:t>
            </a:r>
            <a:r>
              <a:rPr lang="lv-LV" dirty="0">
                <a:effectLst/>
              </a:rPr>
              <a:t/>
            </a:r>
            <a:br>
              <a:rPr lang="lv-LV" dirty="0">
                <a:effectLst/>
              </a:rPr>
            </a:br>
            <a:endParaRPr lang="lv-LV" dirty="0"/>
          </a:p>
        </p:txBody>
      </p:sp>
      <p:sp>
        <p:nvSpPr>
          <p:cNvPr id="3" name="Apakšvirsraksts 2"/>
          <p:cNvSpPr>
            <a:spLocks noGrp="1"/>
          </p:cNvSpPr>
          <p:nvPr>
            <p:ph type="subTitle" idx="1"/>
          </p:nvPr>
        </p:nvSpPr>
        <p:spPr>
          <a:xfrm>
            <a:off x="685800" y="2924944"/>
            <a:ext cx="7772400" cy="1886367"/>
          </a:xfrm>
        </p:spPr>
        <p:txBody>
          <a:bodyPr>
            <a:normAutofit fontScale="62500" lnSpcReduction="20000"/>
          </a:bodyPr>
          <a:lstStyle/>
          <a:p>
            <a:pPr algn="l"/>
            <a:r>
              <a:rPr lang="lv-LV" sz="4200" b="1" dirty="0">
                <a:solidFill>
                  <a:schemeClr val="tx1"/>
                </a:solidFill>
                <a:latin typeface="Times New Roman" panose="02020603050405020304" pitchFamily="18" charset="0"/>
                <a:cs typeface="Times New Roman" panose="02020603050405020304" pitchFamily="18" charset="0"/>
              </a:rPr>
              <a:t>MATERIĀLMĀCĪBA</a:t>
            </a:r>
            <a:endParaRPr lang="lv-LV" sz="4200" b="1" dirty="0" smtClean="0">
              <a:solidFill>
                <a:schemeClr val="tx1"/>
              </a:solidFill>
              <a:latin typeface="Times New Roman" panose="02020603050405020304" pitchFamily="18" charset="0"/>
              <a:cs typeface="Times New Roman" panose="02020603050405020304" pitchFamily="18" charset="0"/>
            </a:endParaRPr>
          </a:p>
          <a:p>
            <a:pPr algn="l"/>
            <a:r>
              <a:rPr lang="lv-LV" sz="4200" dirty="0" smtClean="0">
                <a:solidFill>
                  <a:schemeClr val="tx1"/>
                </a:solidFill>
                <a:latin typeface="Times New Roman" panose="02020603050405020304" pitchFamily="18" charset="0"/>
                <a:cs typeface="Times New Roman" panose="02020603050405020304" pitchFamily="18" charset="0"/>
              </a:rPr>
              <a:t>Mācību </a:t>
            </a:r>
            <a:r>
              <a:rPr lang="lv-LV" sz="4200" dirty="0">
                <a:solidFill>
                  <a:schemeClr val="tx1"/>
                </a:solidFill>
                <a:latin typeface="Times New Roman" panose="02020603050405020304" pitchFamily="18" charset="0"/>
                <a:cs typeface="Times New Roman" panose="02020603050405020304" pitchFamily="18" charset="0"/>
              </a:rPr>
              <a:t>materiāls apavu labotāju grupas </a:t>
            </a:r>
            <a:r>
              <a:rPr lang="lv-LV" sz="4200" dirty="0" smtClean="0">
                <a:solidFill>
                  <a:schemeClr val="tx1"/>
                </a:solidFill>
                <a:latin typeface="Times New Roman" panose="02020603050405020304" pitchFamily="18" charset="0"/>
                <a:cs typeface="Times New Roman" panose="02020603050405020304" pitchFamily="18" charset="0"/>
              </a:rPr>
              <a:t>audzēkņiem</a:t>
            </a:r>
          </a:p>
          <a:p>
            <a:pPr algn="l"/>
            <a:r>
              <a:rPr lang="lv-LV" sz="4200" dirty="0" smtClean="0">
                <a:solidFill>
                  <a:schemeClr val="tx1"/>
                </a:solidFill>
                <a:latin typeface="Times New Roman" panose="02020603050405020304" pitchFamily="18" charset="0"/>
                <a:cs typeface="Times New Roman" panose="02020603050405020304" pitchFamily="18" charset="0"/>
              </a:rPr>
              <a:t>Sagatavoja - skolotājs </a:t>
            </a:r>
            <a:r>
              <a:rPr lang="lv-LV" sz="4200" dirty="0" err="1" smtClean="0">
                <a:solidFill>
                  <a:schemeClr val="tx1"/>
                </a:solidFill>
                <a:latin typeface="Times New Roman" panose="02020603050405020304" pitchFamily="18" charset="0"/>
                <a:cs typeface="Times New Roman" panose="02020603050405020304" pitchFamily="18" charset="0"/>
              </a:rPr>
              <a:t>U.Volkovs</a:t>
            </a:r>
            <a:endParaRPr lang="lv-LV" sz="4200" dirty="0">
              <a:solidFill>
                <a:schemeClr val="tx1"/>
              </a:solidFill>
              <a:latin typeface="Times New Roman" panose="02020603050405020304" pitchFamily="18" charset="0"/>
              <a:cs typeface="Times New Roman" panose="02020603050405020304" pitchFamily="18" charset="0"/>
            </a:endParaRPr>
          </a:p>
          <a:p>
            <a:pPr algn="l"/>
            <a:endParaRPr lang="lv-LV" sz="4200" dirty="0" smtClean="0">
              <a:solidFill>
                <a:schemeClr val="tx1"/>
              </a:solidFill>
              <a:latin typeface="Times New Roman" panose="02020603050405020304" pitchFamily="18" charset="0"/>
              <a:cs typeface="Times New Roman" panose="02020603050405020304" pitchFamily="18" charset="0"/>
            </a:endParaRPr>
          </a:p>
          <a:p>
            <a:pPr algn="l"/>
            <a:r>
              <a:rPr lang="lv-LV" sz="4200" dirty="0" smtClean="0">
                <a:solidFill>
                  <a:schemeClr val="tx1"/>
                </a:solidFill>
                <a:latin typeface="Times New Roman" panose="02020603050405020304" pitchFamily="18" charset="0"/>
                <a:cs typeface="Times New Roman" panose="02020603050405020304" pitchFamily="18" charset="0"/>
              </a:rPr>
              <a:t>2020./21.m.g</a:t>
            </a:r>
            <a:r>
              <a:rPr lang="lv-LV" dirty="0" smtClean="0">
                <a:solidFill>
                  <a:schemeClr val="tx1"/>
                </a:solidFill>
                <a:latin typeface="Times New Roman" panose="02020603050405020304" pitchFamily="18" charset="0"/>
                <a:cs typeface="Times New Roman" panose="02020603050405020304" pitchFamily="18" charset="0"/>
              </a:rPr>
              <a:t>. </a:t>
            </a:r>
            <a:endParaRPr lang="lv-LV" dirty="0">
              <a:solidFill>
                <a:schemeClr val="tx1"/>
              </a:solidFill>
              <a:latin typeface="Times New Roman" panose="02020603050405020304" pitchFamily="18" charset="0"/>
              <a:cs typeface="Times New Roman" panose="02020603050405020304" pitchFamily="18" charset="0"/>
            </a:endParaRPr>
          </a:p>
          <a:p>
            <a:endParaRPr lang="lv-LV" dirty="0"/>
          </a:p>
        </p:txBody>
      </p:sp>
    </p:spTree>
    <p:extLst>
      <p:ext uri="{BB962C8B-B14F-4D97-AF65-F5344CB8AC3E}">
        <p14:creationId xmlns:p14="http://schemas.microsoft.com/office/powerpoint/2010/main" val="3605324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xfrm>
            <a:off x="685800" y="332657"/>
            <a:ext cx="7772400" cy="648071"/>
          </a:xfrm>
        </p:spPr>
        <p:txBody>
          <a:bodyPr>
            <a:normAutofit/>
          </a:bodyPr>
          <a:lstStyle/>
          <a:p>
            <a:pPr algn="l"/>
            <a:r>
              <a:rPr lang="lv-LV" sz="2800" dirty="0">
                <a:latin typeface="Times New Roman" panose="02020603050405020304" pitchFamily="18" charset="0"/>
                <a:cs typeface="Times New Roman" panose="02020603050405020304" pitchFamily="18" charset="0"/>
              </a:rPr>
              <a:t>Saturs</a:t>
            </a:r>
            <a:endParaRPr lang="lv-LV" sz="2800" dirty="0"/>
          </a:p>
        </p:txBody>
      </p:sp>
      <p:sp>
        <p:nvSpPr>
          <p:cNvPr id="3" name="Apakšvirsraksts 2"/>
          <p:cNvSpPr>
            <a:spLocks noGrp="1"/>
          </p:cNvSpPr>
          <p:nvPr>
            <p:ph type="subTitle" idx="1"/>
          </p:nvPr>
        </p:nvSpPr>
        <p:spPr>
          <a:xfrm>
            <a:off x="685800" y="1196752"/>
            <a:ext cx="7772400" cy="4824536"/>
          </a:xfrm>
        </p:spPr>
        <p:txBody>
          <a:bodyPr>
            <a:noAutofit/>
          </a:bodyPr>
          <a:lstStyle/>
          <a:p>
            <a:pPr marL="457200" indent="-457200" algn="l">
              <a:buFont typeface="Wingdings" panose="05000000000000000000" pitchFamily="2" charset="2"/>
              <a:buChar char="Ø"/>
            </a:pPr>
            <a:r>
              <a:rPr lang="lv-LV" sz="1400" dirty="0">
                <a:solidFill>
                  <a:schemeClr val="tx1"/>
                </a:solidFill>
                <a:latin typeface="Times New Roman" panose="02020603050405020304" pitchFamily="18" charset="0"/>
                <a:cs typeface="Times New Roman" panose="02020603050405020304" pitchFamily="18" charset="0"/>
              </a:rPr>
              <a:t>DZĪVNIEKU ĀDAS UZBŪVE UN SASTĀVS</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ĀDA</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ĀDAS TOPOGRĀFISKĀS DAĻAS</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ĀDAS DAĻAS</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ĀDAS ĶĪMISKAIS SASTĀVS</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ĀDAS APSTRĀDE</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MIECĒŠANA</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APAVU ĀDAS IZEJMATERIĀLU VEIDI</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ĀDAS UZBŪVE UN DEFEKTI</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ĀDAS ŠĶIRAS NOTEIKŠANA</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APAVU APAKŠAS, VIRSĒJĀS DAĻAS UN ZOĻU ĀDAS MATERIĀLU ASORTIMENTS UN KVALITĀTES RAKSTUROJUMS</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PAPILDUS PRASĪBAS APAVU APAKŠAS ĀDĀM</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ĪPAŠĪBAS, KURAS NEPIECIEŠAMAS PIE TO TEHNOLOĢISKĀS APSTRĀDES</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APAVU GUMIJAS IZGATAVOŠANAS PAMATMATERIĀLI</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ĀDAS VEIDI(VELŪRS,ZAMŠĀDA,TEKSTĪLS,AUUDUMS,GUMIJA)</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ETILVINILACETĀTS VAI EVA</a:t>
            </a:r>
            <a:br>
              <a:rPr lang="lv-LV" sz="1400" dirty="0">
                <a:solidFill>
                  <a:schemeClr val="tx1"/>
                </a:solidFill>
                <a:latin typeface="Times New Roman" panose="02020603050405020304" pitchFamily="18" charset="0"/>
                <a:cs typeface="Times New Roman" panose="02020603050405020304" pitchFamily="18" charset="0"/>
              </a:rPr>
            </a:br>
            <a:r>
              <a:rPr lang="en-US" sz="1400" dirty="0">
                <a:solidFill>
                  <a:schemeClr val="tx1"/>
                </a:solidFill>
                <a:latin typeface="Times New Roman" panose="02020603050405020304" pitchFamily="18" charset="0"/>
                <a:cs typeface="Times New Roman" panose="02020603050405020304" pitchFamily="18" charset="0"/>
              </a:rPr>
              <a:t>MĀKSLĪGE APAVU MATERIĀLI UZ AUDUMA PAMATA</a:t>
            </a:r>
            <a:r>
              <a:rPr lang="lv-LV" sz="1400" dirty="0">
                <a:solidFill>
                  <a:schemeClr val="tx1"/>
                </a:solidFill>
                <a:latin typeface="Times New Roman" panose="02020603050405020304" pitchFamily="18" charset="0"/>
                <a:cs typeface="Times New Roman" panose="02020603050405020304" pitchFamily="18" charset="0"/>
              </a:rPr>
              <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KOKA UN PLASTMASAS PAPĒŽI</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REMONTA APAVU KLASIFIKĀCIJA</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KRĀSAS UN APDARES MATERIĀLI</a:t>
            </a:r>
            <a:br>
              <a:rPr lang="lv-LV" sz="1400" dirty="0">
                <a:solidFill>
                  <a:schemeClr val="tx1"/>
                </a:solidFill>
                <a:latin typeface="Times New Roman" panose="02020603050405020304" pitchFamily="18" charset="0"/>
                <a:cs typeface="Times New Roman" panose="02020603050405020304" pitchFamily="18" charset="0"/>
              </a:rPr>
            </a:br>
            <a:r>
              <a:rPr lang="lv-LV" sz="1400" dirty="0">
                <a:solidFill>
                  <a:schemeClr val="tx1"/>
                </a:solidFill>
                <a:latin typeface="Times New Roman" panose="02020603050405020304" pitchFamily="18" charset="0"/>
                <a:cs typeface="Times New Roman" panose="02020603050405020304" pitchFamily="18" charset="0"/>
              </a:rPr>
              <a:t>LITERATŪRA</a:t>
            </a:r>
            <a:endParaRPr lang="lv-LV" sz="1400" dirty="0">
              <a:solidFill>
                <a:schemeClr val="tx1"/>
              </a:solidFill>
            </a:endParaRPr>
          </a:p>
        </p:txBody>
      </p:sp>
    </p:spTree>
    <p:extLst>
      <p:ext uri="{BB962C8B-B14F-4D97-AF65-F5344CB8AC3E}">
        <p14:creationId xmlns:p14="http://schemas.microsoft.com/office/powerpoint/2010/main" val="2670374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sz="half" idx="1"/>
          </p:nvPr>
        </p:nvSpPr>
        <p:spPr/>
        <p:txBody>
          <a:bodyPr/>
          <a:lstStyle/>
          <a:p>
            <a:pPr>
              <a:buFont typeface="Wingdings" pitchFamily="2" charset="2"/>
              <a:buChar char="Ø"/>
            </a:pPr>
            <a:r>
              <a:rPr lang="lv-LV" dirty="0" smtClean="0">
                <a:latin typeface="Times New Roman" pitchFamily="18" charset="0"/>
                <a:cs typeface="Times New Roman" pitchFamily="18" charset="0"/>
              </a:rPr>
              <a:t>Adai ir trīs galvenās kārtas:</a:t>
            </a:r>
          </a:p>
          <a:p>
            <a:pPr marL="0" indent="0">
              <a:buNone/>
            </a:pPr>
            <a:endParaRPr lang="lv-LV" dirty="0" smtClean="0">
              <a:latin typeface="Times New Roman" pitchFamily="18" charset="0"/>
              <a:cs typeface="Times New Roman" pitchFamily="18" charset="0"/>
            </a:endParaRPr>
          </a:p>
          <a:p>
            <a:pPr marL="571500" indent="-571500">
              <a:buFont typeface="+mj-lt"/>
              <a:buAutoNum type="romanUcPeriod"/>
            </a:pPr>
            <a:r>
              <a:rPr lang="lv-LV" dirty="0" smtClean="0">
                <a:latin typeface="Times New Roman" pitchFamily="18" charset="0"/>
                <a:cs typeface="Times New Roman" pitchFamily="18" charset="0"/>
              </a:rPr>
              <a:t>Epiderma</a:t>
            </a:r>
          </a:p>
          <a:p>
            <a:pPr marL="571500" indent="-571500">
              <a:buFont typeface="+mj-lt"/>
              <a:buAutoNum type="romanUcPeriod"/>
            </a:pPr>
            <a:r>
              <a:rPr lang="lv-LV" dirty="0" smtClean="0">
                <a:latin typeface="Times New Roman" pitchFamily="18" charset="0"/>
                <a:cs typeface="Times New Roman" pitchFamily="18" charset="0"/>
              </a:rPr>
              <a:t>Īstā āda jeb derma</a:t>
            </a:r>
          </a:p>
          <a:p>
            <a:pPr marL="571500" indent="-571500">
              <a:buFont typeface="+mj-lt"/>
              <a:buAutoNum type="romanUcPeriod"/>
            </a:pPr>
            <a:r>
              <a:rPr lang="lv-LV" dirty="0" smtClean="0">
                <a:latin typeface="Times New Roman" pitchFamily="18" charset="0"/>
                <a:cs typeface="Times New Roman" pitchFamily="18" charset="0"/>
              </a:rPr>
              <a:t>Zemādas tauku slānis</a:t>
            </a:r>
            <a:endParaRPr lang="lv-LV" dirty="0">
              <a:latin typeface="Times New Roman" pitchFamily="18" charset="0"/>
              <a:cs typeface="Times New Roman" pitchFamily="18" charset="0"/>
            </a:endParaRPr>
          </a:p>
        </p:txBody>
      </p:sp>
      <p:pic>
        <p:nvPicPr>
          <p:cNvPr id="5" name="Satura vietturis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1556792"/>
            <a:ext cx="4038600" cy="3816424"/>
          </a:xfrm>
        </p:spPr>
      </p:pic>
      <p:sp>
        <p:nvSpPr>
          <p:cNvPr id="2" name="Virsraksts 1"/>
          <p:cNvSpPr>
            <a:spLocks noGrp="1"/>
          </p:cNvSpPr>
          <p:nvPr>
            <p:ph type="title"/>
          </p:nvPr>
        </p:nvSpPr>
        <p:spPr/>
        <p:txBody>
          <a:bodyPr>
            <a:normAutofit/>
          </a:bodyPr>
          <a:lstStyle/>
          <a:p>
            <a:r>
              <a:rPr lang="lv-LV" sz="2800" dirty="0" smtClean="0"/>
              <a:t>❶ </a:t>
            </a:r>
            <a:r>
              <a:rPr lang="lv-LV" sz="2800" dirty="0" smtClean="0">
                <a:latin typeface="Times New Roman" panose="02020603050405020304" pitchFamily="18" charset="0"/>
                <a:cs typeface="Times New Roman" panose="02020603050405020304" pitchFamily="18" charset="0"/>
              </a:rPr>
              <a:t>DZĪVNIEKU ĀDAS UZBŪVE UN SASTĀVS</a:t>
            </a:r>
            <a:endParaRPr lang="lv-LV"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652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sz="half" idx="1"/>
          </p:nvPr>
        </p:nvSpPr>
        <p:spPr/>
        <p:txBody>
          <a:bodyPr/>
          <a:lstStyle/>
          <a:p>
            <a:pPr>
              <a:buFont typeface="Wingdings" pitchFamily="2" charset="2"/>
              <a:buChar char="Ø"/>
            </a:pPr>
            <a:r>
              <a:rPr lang="lv-LV" dirty="0" smtClean="0">
                <a:latin typeface="Times New Roman" pitchFamily="18" charset="0"/>
                <a:cs typeface="Times New Roman" pitchFamily="18" charset="0"/>
              </a:rPr>
              <a:t>Pasargā ķermeni no ārējās vides iedarbība, regulē ķermeņa temp., piedalās kaitīgu vielu izvadīšanā no organisma </a:t>
            </a:r>
            <a:endParaRPr lang="lv-LV" dirty="0">
              <a:latin typeface="Times New Roman" pitchFamily="18" charset="0"/>
              <a:cs typeface="Times New Roman" pitchFamily="18" charset="0"/>
            </a:endParaRPr>
          </a:p>
        </p:txBody>
      </p:sp>
      <p:pic>
        <p:nvPicPr>
          <p:cNvPr id="5" name="Satura vietturis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72000" y="1268760"/>
            <a:ext cx="4038600" cy="2712492"/>
          </a:xfrm>
        </p:spPr>
      </p:pic>
      <p:sp>
        <p:nvSpPr>
          <p:cNvPr id="2" name="Virsraksts 1"/>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ĀDA</a:t>
            </a:r>
            <a:endParaRPr lang="lv-LV" sz="2800" dirty="0">
              <a:latin typeface="Times New Roman" panose="02020603050405020304" pitchFamily="18" charset="0"/>
              <a:cs typeface="Times New Roman" panose="02020603050405020304" pitchFamily="18" charset="0"/>
            </a:endParaRPr>
          </a:p>
        </p:txBody>
      </p:sp>
      <p:pic>
        <p:nvPicPr>
          <p:cNvPr id="6" name="Attēl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236" y="3988366"/>
            <a:ext cx="4040212" cy="1881586"/>
          </a:xfrm>
          <a:prstGeom prst="rect">
            <a:avLst/>
          </a:prstGeom>
        </p:spPr>
      </p:pic>
    </p:spTree>
    <p:extLst>
      <p:ext uri="{BB962C8B-B14F-4D97-AF65-F5344CB8AC3E}">
        <p14:creationId xmlns:p14="http://schemas.microsoft.com/office/powerpoint/2010/main" val="2423563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sz="half" idx="1"/>
          </p:nvPr>
        </p:nvSpPr>
        <p:spPr/>
        <p:txBody>
          <a:bodyPr/>
          <a:lstStyle/>
          <a:p>
            <a:pPr>
              <a:buFont typeface="Wingdings" pitchFamily="2" charset="2"/>
              <a:buChar char="Ø"/>
            </a:pPr>
            <a:r>
              <a:rPr lang="lv-LV" dirty="0" smtClean="0">
                <a:latin typeface="Times New Roman" pitchFamily="18" charset="0"/>
                <a:cs typeface="Times New Roman" pitchFamily="18" charset="0"/>
              </a:rPr>
              <a:t>Dažādās ādas daļās no tās iegūtais izejmateriāls ir dažāds. Tas var būt ar dažādu biežumu, sastāvu, uzbūvi</a:t>
            </a:r>
            <a:endParaRPr lang="lv-LV" dirty="0">
              <a:latin typeface="Times New Roman" pitchFamily="18" charset="0"/>
              <a:cs typeface="Times New Roman" pitchFamily="18" charset="0"/>
            </a:endParaRPr>
          </a:p>
        </p:txBody>
      </p:sp>
      <p:pic>
        <p:nvPicPr>
          <p:cNvPr id="5" name="Satura vietturis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92080" y="1484784"/>
            <a:ext cx="2505075" cy="1819275"/>
          </a:xfrm>
        </p:spPr>
      </p:pic>
      <p:sp>
        <p:nvSpPr>
          <p:cNvPr id="2" name="Virsraksts 1"/>
          <p:cNvSpPr>
            <a:spLocks noGrp="1"/>
          </p:cNvSpPr>
          <p:nvPr>
            <p:ph type="title"/>
          </p:nvPr>
        </p:nvSpPr>
        <p:spPr/>
        <p:txBody>
          <a:bodyPr>
            <a:normAutofit/>
          </a:bodyPr>
          <a:lstStyle/>
          <a:p>
            <a:r>
              <a:rPr lang="lv-LV" sz="2800" dirty="0" smtClean="0">
                <a:latin typeface="Calibri"/>
                <a:cs typeface="Calibri"/>
              </a:rPr>
              <a:t>❷</a:t>
            </a:r>
            <a:r>
              <a:rPr lang="lv-LV" sz="2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ĀDAS</a:t>
            </a:r>
            <a:r>
              <a:rPr lang="lv-LV" sz="2800" dirty="0" smtClean="0">
                <a:latin typeface="Times New Roman" panose="02020603050405020304" pitchFamily="18" charset="0"/>
                <a:cs typeface="Times New Roman" panose="02020603050405020304" pitchFamily="18" charset="0"/>
              </a:rPr>
              <a:t> TOPOGRĀFISKĀS DAĻAS</a:t>
            </a:r>
            <a:endParaRPr lang="lv-LV" sz="2800" dirty="0">
              <a:latin typeface="Times New Roman" panose="02020603050405020304" pitchFamily="18" charset="0"/>
              <a:cs typeface="Times New Roman" panose="02020603050405020304" pitchFamily="18" charset="0"/>
            </a:endParaRPr>
          </a:p>
        </p:txBody>
      </p:sp>
      <p:pic>
        <p:nvPicPr>
          <p:cNvPr id="6" name="Attēl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417" y="3316707"/>
            <a:ext cx="3499106" cy="1499617"/>
          </a:xfrm>
          <a:prstGeom prst="rect">
            <a:avLst/>
          </a:prstGeom>
        </p:spPr>
      </p:pic>
      <p:pic>
        <p:nvPicPr>
          <p:cNvPr id="7" name="Attēls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3417" y="4816324"/>
            <a:ext cx="3467391" cy="1970724"/>
          </a:xfrm>
          <a:prstGeom prst="rect">
            <a:avLst/>
          </a:prstGeom>
        </p:spPr>
      </p:pic>
    </p:spTree>
    <p:extLst>
      <p:ext uri="{BB962C8B-B14F-4D97-AF65-F5344CB8AC3E}">
        <p14:creationId xmlns:p14="http://schemas.microsoft.com/office/powerpoint/2010/main" val="1278479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457200" y="548680"/>
            <a:ext cx="8229600" cy="5577483"/>
          </a:xfrm>
        </p:spPr>
        <p:txBody>
          <a:bodyPr/>
          <a:lstStyle/>
          <a:p>
            <a:pPr marL="0" indent="0">
              <a:buNone/>
            </a:pPr>
            <a:r>
              <a:rPr lang="lv-LV" dirty="0">
                <a:latin typeface="Times New Roman" panose="02020603050405020304" pitchFamily="18" charset="0"/>
                <a:cs typeface="Times New Roman" panose="02020603050405020304" pitchFamily="18" charset="0"/>
              </a:rPr>
              <a:t>Ā</a:t>
            </a:r>
            <a:r>
              <a:rPr lang="lv-LV" dirty="0" smtClean="0">
                <a:latin typeface="Times New Roman" panose="02020603050405020304" pitchFamily="18" charset="0"/>
                <a:cs typeface="Times New Roman" panose="02020603050405020304" pitchFamily="18" charset="0"/>
              </a:rPr>
              <a:t>DAS DAĻAS</a:t>
            </a:r>
            <a:endParaRPr lang="lv-LV"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24744"/>
            <a:ext cx="6264696" cy="4395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948264" y="1124744"/>
            <a:ext cx="1800200" cy="3416320"/>
          </a:xfrm>
          <a:prstGeom prst="rect">
            <a:avLst/>
          </a:prstGeom>
          <a:noFill/>
        </p:spPr>
        <p:txBody>
          <a:bodyPr wrap="square" rtlCol="0">
            <a:spAutoFit/>
          </a:bodyPr>
          <a:lstStyle/>
          <a:p>
            <a:pPr marL="342900" indent="-342900">
              <a:buAutoNum type="arabicPeriod"/>
            </a:pPr>
            <a:r>
              <a:rPr lang="lv-LV" dirty="0" smtClean="0">
                <a:latin typeface="Times New Roman" pitchFamily="18" charset="0"/>
                <a:cs typeface="Times New Roman" pitchFamily="18" charset="0"/>
              </a:rPr>
              <a:t>Kvalitatīvākā daļa</a:t>
            </a:r>
          </a:p>
          <a:p>
            <a:pPr marL="342900" indent="-342900">
              <a:buAutoNum type="arabicPeriod"/>
            </a:pPr>
            <a:r>
              <a:rPr lang="lv-LV" dirty="0" smtClean="0">
                <a:latin typeface="Times New Roman" pitchFamily="18" charset="0"/>
                <a:cs typeface="Times New Roman" pitchFamily="18" charset="0"/>
              </a:rPr>
              <a:t>Krāgas daļa</a:t>
            </a:r>
          </a:p>
          <a:p>
            <a:pPr marL="342900" indent="-342900">
              <a:buAutoNum type="arabicPeriod"/>
            </a:pPr>
            <a:r>
              <a:rPr lang="lv-LV" dirty="0" smtClean="0">
                <a:latin typeface="Times New Roman" pitchFamily="18" charset="0"/>
                <a:cs typeface="Times New Roman" pitchFamily="18" charset="0"/>
              </a:rPr>
              <a:t>Sānu daļa</a:t>
            </a:r>
          </a:p>
          <a:p>
            <a:pPr marL="342900" indent="-342900">
              <a:buAutoNum type="arabicPeriod"/>
            </a:pPr>
            <a:r>
              <a:rPr lang="lv-LV" dirty="0" smtClean="0">
                <a:latin typeface="Times New Roman" pitchFamily="18" charset="0"/>
                <a:cs typeface="Times New Roman" pitchFamily="18" charset="0"/>
              </a:rPr>
              <a:t>Aizmugures daļa</a:t>
            </a:r>
          </a:p>
          <a:p>
            <a:pPr marL="342900" indent="-342900">
              <a:buAutoNum type="arabicPeriod"/>
            </a:pPr>
            <a:r>
              <a:rPr lang="lv-LV" dirty="0" smtClean="0">
                <a:latin typeface="Times New Roman" pitchFamily="18" charset="0"/>
                <a:cs typeface="Times New Roman" pitchFamily="18" charset="0"/>
              </a:rPr>
              <a:t>Paslēpenes</a:t>
            </a:r>
          </a:p>
          <a:p>
            <a:pPr marL="342900" indent="-342900">
              <a:buAutoNum type="arabicPeriod"/>
            </a:pPr>
            <a:r>
              <a:rPr lang="lv-LV" dirty="0" smtClean="0">
                <a:latin typeface="Times New Roman" pitchFamily="18" charset="0"/>
                <a:cs typeface="Times New Roman" pitchFamily="18" charset="0"/>
              </a:rPr>
              <a:t>Gurnu un kāju daļa</a:t>
            </a:r>
          </a:p>
          <a:p>
            <a:pPr marL="342900" indent="-342900">
              <a:buAutoNum type="arabicPeriod"/>
            </a:pPr>
            <a:r>
              <a:rPr lang="lv-LV" dirty="0" smtClean="0">
                <a:latin typeface="Times New Roman" pitchFamily="18" charset="0"/>
                <a:cs typeface="Times New Roman" pitchFamily="18" charset="0"/>
              </a:rPr>
              <a:t>Kakla daļa</a:t>
            </a:r>
          </a:p>
          <a:p>
            <a:pPr marL="342900" indent="-342900">
              <a:buAutoNum type="arabicPeriod"/>
            </a:pPr>
            <a:r>
              <a:rPr lang="lv-LV" dirty="0" smtClean="0">
                <a:latin typeface="Times New Roman" pitchFamily="18" charset="0"/>
                <a:cs typeface="Times New Roman" pitchFamily="18" charset="0"/>
              </a:rPr>
              <a:t>Kāja zem celim</a:t>
            </a:r>
            <a:endParaRPr lang="lv-LV" dirty="0">
              <a:latin typeface="Times New Roman" pitchFamily="18" charset="0"/>
              <a:cs typeface="Times New Roman" pitchFamily="18" charset="0"/>
            </a:endParaRPr>
          </a:p>
        </p:txBody>
      </p:sp>
    </p:spTree>
    <p:extLst>
      <p:ext uri="{BB962C8B-B14F-4D97-AF65-F5344CB8AC3E}">
        <p14:creationId xmlns:p14="http://schemas.microsoft.com/office/powerpoint/2010/main" val="15200997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atura vietturi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1600200"/>
            <a:ext cx="5688632" cy="3845023"/>
          </a:xfrm>
        </p:spPr>
      </p:pic>
      <p:sp>
        <p:nvSpPr>
          <p:cNvPr id="2" name="Virsraksts 1"/>
          <p:cNvSpPr>
            <a:spLocks noGrp="1"/>
          </p:cNvSpPr>
          <p:nvPr>
            <p:ph type="title"/>
          </p:nvPr>
        </p:nvSpPr>
        <p:spPr/>
        <p:txBody>
          <a:bodyPr/>
          <a:lstStyle/>
          <a:p>
            <a:r>
              <a:rPr lang="lv-LV" dirty="0" smtClean="0">
                <a:latin typeface="Calibri"/>
                <a:cs typeface="Calibri"/>
              </a:rPr>
              <a:t>❸</a:t>
            </a:r>
            <a:r>
              <a:rPr lang="lv-LV" sz="2800" dirty="0" smtClean="0">
                <a:latin typeface="Times New Roman" panose="02020603050405020304" pitchFamily="18" charset="0"/>
                <a:cs typeface="Times New Roman" panose="02020603050405020304" pitchFamily="18" charset="0"/>
              </a:rPr>
              <a:t>ĀDAS ĶĪMISKAIS SASTĀVS</a:t>
            </a:r>
            <a:endParaRPr lang="lv-LV" sz="2800" dirty="0">
              <a:latin typeface="Times New Roman" panose="02020603050405020304" pitchFamily="18" charset="0"/>
              <a:cs typeface="Times New Roman" panose="02020603050405020304" pitchFamily="18" charset="0"/>
            </a:endParaRPr>
          </a:p>
        </p:txBody>
      </p:sp>
      <p:sp>
        <p:nvSpPr>
          <p:cNvPr id="9" name="Taisnstūris 8"/>
          <p:cNvSpPr/>
          <p:nvPr/>
        </p:nvSpPr>
        <p:spPr>
          <a:xfrm>
            <a:off x="1691680" y="2690336"/>
            <a:ext cx="5688632" cy="1477328"/>
          </a:xfrm>
          <a:prstGeom prst="rect">
            <a:avLst/>
          </a:prstGeom>
        </p:spPr>
        <p:txBody>
          <a:bodyPr wrap="square">
            <a:spAutoFit/>
          </a:bodyPr>
          <a:lstStyle/>
          <a:p>
            <a:r>
              <a:rPr lang="lv-LV" dirty="0"/>
              <a:t> 	</a:t>
            </a:r>
            <a:endParaRPr lang="lv-LV" dirty="0" smtClean="0"/>
          </a:p>
          <a:p>
            <a:r>
              <a:rPr lang="lv-LV" b="1" dirty="0" smtClean="0">
                <a:latin typeface="Times New Roman" pitchFamily="18" charset="0"/>
                <a:cs typeface="Times New Roman" pitchFamily="18" charset="0"/>
              </a:rPr>
              <a:t>Ūdens	55 - 70%   </a:t>
            </a:r>
          </a:p>
          <a:p>
            <a:r>
              <a:rPr lang="lv-LV" b="1" dirty="0" smtClean="0">
                <a:latin typeface="Times New Roman" pitchFamily="18" charset="0"/>
                <a:cs typeface="Times New Roman" pitchFamily="18" charset="0"/>
              </a:rPr>
              <a:t>Minerālvielas</a:t>
            </a:r>
            <a:r>
              <a:rPr lang="lv-LV" b="1" dirty="0">
                <a:latin typeface="Times New Roman" pitchFamily="18" charset="0"/>
                <a:cs typeface="Times New Roman" pitchFamily="18" charset="0"/>
              </a:rPr>
              <a:t>	1.5%</a:t>
            </a:r>
          </a:p>
          <a:p>
            <a:r>
              <a:rPr lang="lv-LV" b="1" dirty="0">
                <a:latin typeface="Times New Roman" pitchFamily="18" charset="0"/>
                <a:cs typeface="Times New Roman" pitchFamily="18" charset="0"/>
              </a:rPr>
              <a:t>Tauki un taukvielas	0.5 - 30%</a:t>
            </a:r>
          </a:p>
          <a:p>
            <a:r>
              <a:rPr lang="lv-LV" b="1" dirty="0">
                <a:latin typeface="Times New Roman" pitchFamily="18" charset="0"/>
                <a:cs typeface="Times New Roman" pitchFamily="18" charset="0"/>
              </a:rPr>
              <a:t>Olbaltumvielas	30%</a:t>
            </a:r>
          </a:p>
        </p:txBody>
      </p:sp>
    </p:spTree>
    <p:extLst>
      <p:ext uri="{BB962C8B-B14F-4D97-AF65-F5344CB8AC3E}">
        <p14:creationId xmlns:p14="http://schemas.microsoft.com/office/powerpoint/2010/main" val="18241402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sz="half" idx="1"/>
          </p:nvPr>
        </p:nvSpPr>
        <p:spPr>
          <a:xfrm>
            <a:off x="457200" y="1600201"/>
            <a:ext cx="8075240" cy="1828800"/>
          </a:xfrm>
        </p:spPr>
        <p:txBody>
          <a:bodyPr/>
          <a:lstStyle/>
          <a:p>
            <a:pPr>
              <a:buFont typeface="Wingdings" pitchFamily="2" charset="2"/>
              <a:buChar char="Ø"/>
            </a:pPr>
            <a:r>
              <a:rPr lang="lv-LV" dirty="0" smtClean="0">
                <a:latin typeface="Times New Roman" pitchFamily="18" charset="0"/>
                <a:cs typeface="Times New Roman" pitchFamily="18" charset="0"/>
              </a:rPr>
              <a:t>Viens no galvenajiem ādas apstrādes procesiem ir ādas </a:t>
            </a:r>
            <a:r>
              <a:rPr lang="lv-LV" b="1" u="sng" dirty="0" smtClean="0">
                <a:latin typeface="Times New Roman" pitchFamily="18" charset="0"/>
                <a:cs typeface="Times New Roman" pitchFamily="18" charset="0"/>
              </a:rPr>
              <a:t>miecēšana</a:t>
            </a:r>
            <a:endParaRPr lang="lv-LV" b="1" u="sng" dirty="0">
              <a:latin typeface="Times New Roman" pitchFamily="18" charset="0"/>
              <a:cs typeface="Times New Roman" pitchFamily="18" charset="0"/>
            </a:endParaRPr>
          </a:p>
        </p:txBody>
      </p:sp>
      <p:sp>
        <p:nvSpPr>
          <p:cNvPr id="4" name="Satura vietturis 3"/>
          <p:cNvSpPr>
            <a:spLocks noGrp="1"/>
          </p:cNvSpPr>
          <p:nvPr>
            <p:ph sz="half" idx="2"/>
          </p:nvPr>
        </p:nvSpPr>
        <p:spPr>
          <a:xfrm>
            <a:off x="395536" y="3573017"/>
            <a:ext cx="8136904" cy="2952328"/>
          </a:xfrm>
        </p:spPr>
        <p:txBody>
          <a:bodyPr/>
          <a:lstStyle/>
          <a:p>
            <a:pPr marL="0" indent="0">
              <a:buNone/>
            </a:pPr>
            <a:r>
              <a:rPr lang="lv-LV" dirty="0" smtClean="0">
                <a:hlinkClick r:id="rId2"/>
              </a:rPr>
              <a:t>http://www.youtube.com/watch?v=9vbTCeYwt_g</a:t>
            </a:r>
            <a:endParaRPr lang="lv-LV" dirty="0" smtClean="0"/>
          </a:p>
          <a:p>
            <a:pPr marL="0" indent="0">
              <a:buNone/>
            </a:pPr>
            <a:r>
              <a:rPr lang="lv-LV" dirty="0">
                <a:hlinkClick r:id="rId3"/>
              </a:rPr>
              <a:t>http://</a:t>
            </a:r>
            <a:r>
              <a:rPr lang="lv-LV" dirty="0" smtClean="0">
                <a:hlinkClick r:id="rId3"/>
              </a:rPr>
              <a:t>www.youtube.com/watch?v=Cu6wGtT-lSo</a:t>
            </a:r>
            <a:endParaRPr lang="lv-LV" dirty="0" smtClean="0"/>
          </a:p>
          <a:p>
            <a:pPr marL="0" indent="0">
              <a:buNone/>
            </a:pPr>
            <a:r>
              <a:rPr lang="lv-LV" dirty="0">
                <a:hlinkClick r:id="rId4" action="ppaction://hlinkpres?slideindex=1&amp;slidetitle="/>
              </a:rPr>
              <a:t>http://</a:t>
            </a:r>
            <a:r>
              <a:rPr lang="lv-LV" dirty="0" smtClean="0">
                <a:hlinkClick r:id="rId4" action="ppaction://hlinkpres?slideindex=1&amp;slidetitle="/>
              </a:rPr>
              <a:t>www.youtube.com/watch?v=W05mOo-jorY</a:t>
            </a:r>
            <a:endParaRPr lang="lv-LV" dirty="0"/>
          </a:p>
          <a:p>
            <a:pPr marL="0" indent="0">
              <a:buNone/>
            </a:pPr>
            <a:endParaRPr lang="lv-LV" dirty="0"/>
          </a:p>
          <a:p>
            <a:pPr marL="0" indent="0">
              <a:buNone/>
            </a:pPr>
            <a:endParaRPr lang="lv-LV" dirty="0" smtClean="0"/>
          </a:p>
          <a:p>
            <a:pPr marL="0" indent="0">
              <a:buNone/>
            </a:pPr>
            <a:endParaRPr lang="lv-LV" dirty="0" smtClean="0"/>
          </a:p>
          <a:p>
            <a:pPr marL="0" indent="0">
              <a:buNone/>
            </a:pPr>
            <a:endParaRPr lang="lv-LV" dirty="0"/>
          </a:p>
        </p:txBody>
      </p:sp>
      <p:sp>
        <p:nvSpPr>
          <p:cNvPr id="2" name="Virsraksts 1"/>
          <p:cNvSpPr>
            <a:spLocks noGrp="1"/>
          </p:cNvSpPr>
          <p:nvPr>
            <p:ph type="title"/>
          </p:nvPr>
        </p:nvSpPr>
        <p:spPr/>
        <p:txBody>
          <a:bodyPr/>
          <a:lstStyle/>
          <a:p>
            <a:r>
              <a:rPr lang="lv-LV" dirty="0" smtClean="0">
                <a:latin typeface="Bahnschrift Condensed" pitchFamily="34" charset="0"/>
              </a:rPr>
              <a:t>❹</a:t>
            </a:r>
            <a:r>
              <a:rPr lang="lv-LV" sz="2800" dirty="0" smtClean="0">
                <a:latin typeface="Times New Roman" panose="02020603050405020304" pitchFamily="18" charset="0"/>
                <a:cs typeface="Times New Roman" panose="02020603050405020304" pitchFamily="18" charset="0"/>
              </a:rPr>
              <a:t>ĀDAS APSTRĀDE</a:t>
            </a:r>
            <a:endParaRPr lang="lv-LV"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805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āls 1"/>
          <p:cNvSpPr/>
          <p:nvPr/>
        </p:nvSpPr>
        <p:spPr>
          <a:xfrm>
            <a:off x="3275856" y="2636912"/>
            <a:ext cx="2160239" cy="86409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lv-LV" dirty="0" smtClean="0">
                <a:latin typeface="Times New Roman" panose="02020603050405020304" pitchFamily="18" charset="0"/>
                <a:cs typeface="Times New Roman" panose="02020603050405020304" pitchFamily="18" charset="0"/>
              </a:rPr>
              <a:t>MIECĒŠANA</a:t>
            </a:r>
            <a:endParaRPr lang="lv-LV" dirty="0">
              <a:latin typeface="Times New Roman" panose="02020603050405020304" pitchFamily="18" charset="0"/>
              <a:cs typeface="Times New Roman" panose="02020603050405020304" pitchFamily="18" charset="0"/>
            </a:endParaRPr>
          </a:p>
        </p:txBody>
      </p:sp>
      <p:sp>
        <p:nvSpPr>
          <p:cNvPr id="18" name="Kreisā bultiņa 17"/>
          <p:cNvSpPr/>
          <p:nvPr/>
        </p:nvSpPr>
        <p:spPr>
          <a:xfrm>
            <a:off x="2055435" y="2852936"/>
            <a:ext cx="1224136"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9" name="Labā bultiņa 18"/>
          <p:cNvSpPr/>
          <p:nvPr/>
        </p:nvSpPr>
        <p:spPr>
          <a:xfrm>
            <a:off x="5463090" y="2852936"/>
            <a:ext cx="1152129"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20" name="Augšupvērstā bultiņa 19"/>
          <p:cNvSpPr/>
          <p:nvPr/>
        </p:nvSpPr>
        <p:spPr>
          <a:xfrm flipH="1">
            <a:off x="4195719" y="1988840"/>
            <a:ext cx="314322" cy="6480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21" name="Lejupvērstā bultiņa 20"/>
          <p:cNvSpPr/>
          <p:nvPr/>
        </p:nvSpPr>
        <p:spPr>
          <a:xfrm>
            <a:off x="4195719" y="3501008"/>
            <a:ext cx="370089"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22" name="Ovāls 21"/>
          <p:cNvSpPr/>
          <p:nvPr/>
        </p:nvSpPr>
        <p:spPr>
          <a:xfrm>
            <a:off x="327243" y="2528900"/>
            <a:ext cx="1728192" cy="1080120"/>
          </a:xfrm>
          <a:prstGeom prst="ellipse">
            <a:avLst/>
          </a:prstGeom>
          <a:solidFill>
            <a:schemeClr val="tx2">
              <a:lumMod val="90000"/>
              <a:lumOff val="10000"/>
            </a:schemeClr>
          </a:solidFill>
          <a:scene3d>
            <a:camera prst="perspectiveHeroicExtremeRigh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latin typeface="Bahnschrift SemiBold Condensed" pitchFamily="34" charset="0"/>
                <a:ea typeface="Microsoft YaHei Light" pitchFamily="34" charset="-122"/>
                <a:cs typeface="Arial" pitchFamily="34" charset="0"/>
              </a:rPr>
              <a:t>Miecēšana ar hroma sāļiem</a:t>
            </a:r>
            <a:endParaRPr lang="lv-LV" dirty="0">
              <a:latin typeface="Bahnschrift SemiBold Condensed" pitchFamily="34" charset="0"/>
              <a:ea typeface="Microsoft YaHei Light" pitchFamily="34" charset="-122"/>
              <a:cs typeface="Arial" pitchFamily="34" charset="0"/>
            </a:endParaRPr>
          </a:p>
        </p:txBody>
      </p:sp>
      <p:sp>
        <p:nvSpPr>
          <p:cNvPr id="23" name="Ovāls 22"/>
          <p:cNvSpPr/>
          <p:nvPr/>
        </p:nvSpPr>
        <p:spPr>
          <a:xfrm>
            <a:off x="3363031" y="1016720"/>
            <a:ext cx="1728192" cy="936104"/>
          </a:xfrm>
          <a:prstGeom prst="ellipse">
            <a:avLst/>
          </a:prstGeom>
          <a:solidFill>
            <a:schemeClr val="tx2">
              <a:lumMod val="90000"/>
              <a:lumOff val="10000"/>
            </a:schemeClr>
          </a:solidFill>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latin typeface="Bahnschrift SemiBold Condensed" pitchFamily="34" charset="0"/>
              </a:rPr>
              <a:t>Kombinētā miecēšana</a:t>
            </a:r>
            <a:endParaRPr lang="lv-LV" dirty="0">
              <a:latin typeface="Bahnschrift SemiBold Condensed" pitchFamily="34" charset="0"/>
            </a:endParaRPr>
          </a:p>
        </p:txBody>
      </p:sp>
      <p:sp>
        <p:nvSpPr>
          <p:cNvPr id="24" name="Ovāls 23"/>
          <p:cNvSpPr/>
          <p:nvPr/>
        </p:nvSpPr>
        <p:spPr>
          <a:xfrm>
            <a:off x="6615219" y="2393885"/>
            <a:ext cx="2133246" cy="1350150"/>
          </a:xfrm>
          <a:prstGeom prst="ellipse">
            <a:avLst/>
          </a:prstGeom>
          <a:solidFill>
            <a:schemeClr val="tx2">
              <a:lumMod val="90000"/>
              <a:lumOff val="10000"/>
            </a:schemeClr>
          </a:solidFill>
          <a:scene3d>
            <a:camera prst="perspectiveContrasting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latin typeface="Bahnschrift SemiBold Condensed" pitchFamily="34" charset="0"/>
              </a:rPr>
              <a:t>Miecēšana ar augiem</a:t>
            </a:r>
            <a:endParaRPr lang="lv-LV" dirty="0">
              <a:latin typeface="Bahnschrift SemiBold Condensed" pitchFamily="34" charset="0"/>
            </a:endParaRPr>
          </a:p>
        </p:txBody>
      </p:sp>
      <p:sp>
        <p:nvSpPr>
          <p:cNvPr id="25" name="Ovāls 24"/>
          <p:cNvSpPr/>
          <p:nvPr/>
        </p:nvSpPr>
        <p:spPr>
          <a:xfrm>
            <a:off x="3363031" y="4149080"/>
            <a:ext cx="2035463" cy="1224136"/>
          </a:xfrm>
          <a:prstGeom prst="ellipse">
            <a:avLst/>
          </a:prstGeom>
          <a:solidFill>
            <a:schemeClr val="tx2">
              <a:lumMod val="90000"/>
              <a:lumOff val="10000"/>
            </a:schemeClr>
          </a:solidFill>
          <a:effectLst>
            <a:reflection blurRad="6350" stA="50000" endA="300" endPos="55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latin typeface="Bahnschrift SemiBold Condensed" pitchFamily="34" charset="0"/>
              </a:rPr>
              <a:t>Miecēšana ar jūras dzīvnieku taukiem</a:t>
            </a:r>
            <a:endParaRPr lang="lv-LV" dirty="0">
              <a:latin typeface="Bahnschrift SemiBold Condensed" pitchFamily="34" charset="0"/>
            </a:endParaRPr>
          </a:p>
        </p:txBody>
      </p:sp>
    </p:spTree>
    <p:extLst>
      <p:ext uri="{BB962C8B-B14F-4D97-AF65-F5344CB8AC3E}">
        <p14:creationId xmlns:p14="http://schemas.microsoft.com/office/powerpoint/2010/main" val="14585910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latin typeface="Calibri"/>
                <a:cs typeface="Calibri"/>
              </a:rPr>
              <a:t>❺</a:t>
            </a:r>
            <a:r>
              <a:rPr lang="lv-LV" sz="2800" dirty="0" smtClean="0">
                <a:latin typeface="Times New Roman" panose="02020603050405020304" pitchFamily="18" charset="0"/>
                <a:cs typeface="Times New Roman" panose="02020603050405020304" pitchFamily="18" charset="0"/>
              </a:rPr>
              <a:t>APAVU ĀDAS IZEJMATERIĀLU VEIDI</a:t>
            </a:r>
            <a:endParaRPr lang="lv-LV" sz="2800" dirty="0">
              <a:latin typeface="Times New Roman" panose="02020603050405020304" pitchFamily="18" charset="0"/>
              <a:cs typeface="Times New Roman" panose="02020603050405020304" pitchFamily="18" charset="0"/>
            </a:endParaRPr>
          </a:p>
        </p:txBody>
      </p:sp>
      <p:sp>
        <p:nvSpPr>
          <p:cNvPr id="4" name="Ovāls 3"/>
          <p:cNvSpPr/>
          <p:nvPr/>
        </p:nvSpPr>
        <p:spPr>
          <a:xfrm>
            <a:off x="3635896" y="3212976"/>
            <a:ext cx="2016224" cy="864096"/>
          </a:xfrm>
          <a:prstGeom prst="ellipse">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solidFill>
                  <a:schemeClr val="accent5">
                    <a:lumMod val="75000"/>
                  </a:schemeClr>
                </a:solidFill>
              </a:rPr>
              <a:t>ĀDAS</a:t>
            </a:r>
            <a:endParaRPr lang="lv-LV" dirty="0">
              <a:solidFill>
                <a:schemeClr val="accent5">
                  <a:lumMod val="75000"/>
                </a:schemeClr>
              </a:solidFill>
            </a:endParaRPr>
          </a:p>
        </p:txBody>
      </p:sp>
      <p:sp>
        <p:nvSpPr>
          <p:cNvPr id="5" name="Ovāls 4"/>
          <p:cNvSpPr/>
          <p:nvPr/>
        </p:nvSpPr>
        <p:spPr>
          <a:xfrm>
            <a:off x="1187624" y="1717792"/>
            <a:ext cx="1944216"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LIELLOPU</a:t>
            </a:r>
            <a:endParaRPr lang="lv-LV" dirty="0"/>
          </a:p>
        </p:txBody>
      </p:sp>
      <p:sp>
        <p:nvSpPr>
          <p:cNvPr id="6" name="Ovāls 5"/>
          <p:cNvSpPr/>
          <p:nvPr/>
        </p:nvSpPr>
        <p:spPr>
          <a:xfrm>
            <a:off x="5292080" y="1753599"/>
            <a:ext cx="2160240" cy="10081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AITAS UN KAZU</a:t>
            </a:r>
            <a:endParaRPr lang="lv-LV" dirty="0"/>
          </a:p>
        </p:txBody>
      </p:sp>
      <p:sp>
        <p:nvSpPr>
          <p:cNvPr id="7" name="Ovāls 6"/>
          <p:cNvSpPr/>
          <p:nvPr/>
        </p:nvSpPr>
        <p:spPr>
          <a:xfrm>
            <a:off x="755576" y="4293096"/>
            <a:ext cx="2016224"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CŪKAS ĀDAS</a:t>
            </a:r>
            <a:endParaRPr lang="lv-LV" dirty="0"/>
          </a:p>
        </p:txBody>
      </p:sp>
      <p:sp>
        <p:nvSpPr>
          <p:cNvPr id="8" name="Ovāls 7"/>
          <p:cNvSpPr/>
          <p:nvPr/>
        </p:nvSpPr>
        <p:spPr>
          <a:xfrm>
            <a:off x="3635896" y="4869160"/>
            <a:ext cx="2232248"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ZIRGU ĀDAS</a:t>
            </a:r>
            <a:endParaRPr lang="lv-LV" dirty="0"/>
          </a:p>
        </p:txBody>
      </p:sp>
      <p:sp>
        <p:nvSpPr>
          <p:cNvPr id="9" name="Ovāls 8"/>
          <p:cNvSpPr/>
          <p:nvPr/>
        </p:nvSpPr>
        <p:spPr>
          <a:xfrm>
            <a:off x="6516216" y="3573016"/>
            <a:ext cx="2232248"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JŪRAS DZĪVNIEKU ĀDAS</a:t>
            </a:r>
            <a:endParaRPr lang="lv-LV" dirty="0"/>
          </a:p>
        </p:txBody>
      </p:sp>
      <p:cxnSp>
        <p:nvCxnSpPr>
          <p:cNvPr id="13" name="Taisns bultveida savienotājs 12"/>
          <p:cNvCxnSpPr/>
          <p:nvPr/>
        </p:nvCxnSpPr>
        <p:spPr>
          <a:xfrm flipH="1" flipV="1">
            <a:off x="3059831" y="2445792"/>
            <a:ext cx="871333" cy="8466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Taisns bultveida savienotājs 14"/>
          <p:cNvCxnSpPr>
            <a:stCxn id="4" idx="7"/>
          </p:cNvCxnSpPr>
          <p:nvPr/>
        </p:nvCxnSpPr>
        <p:spPr>
          <a:xfrm flipV="1">
            <a:off x="5356851" y="2725904"/>
            <a:ext cx="367277" cy="6136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Taisns bultveida savienotājs 16"/>
          <p:cNvCxnSpPr>
            <a:stCxn id="4" idx="3"/>
          </p:cNvCxnSpPr>
          <p:nvPr/>
        </p:nvCxnSpPr>
        <p:spPr>
          <a:xfrm flipH="1">
            <a:off x="2699792" y="3950528"/>
            <a:ext cx="1231373" cy="7026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Taisns bultveida savienotājs 18"/>
          <p:cNvCxnSpPr>
            <a:stCxn id="4" idx="4"/>
            <a:endCxn id="8" idx="0"/>
          </p:cNvCxnSpPr>
          <p:nvPr/>
        </p:nvCxnSpPr>
        <p:spPr>
          <a:xfrm>
            <a:off x="4644008" y="4077072"/>
            <a:ext cx="108012"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Taisns bultveida savienotājs 20"/>
          <p:cNvCxnSpPr>
            <a:stCxn id="4" idx="6"/>
            <a:endCxn id="9" idx="2"/>
          </p:cNvCxnSpPr>
          <p:nvPr/>
        </p:nvCxnSpPr>
        <p:spPr>
          <a:xfrm>
            <a:off x="5652120" y="3645024"/>
            <a:ext cx="864096" cy="4680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43692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p:txBody>
          <a:bodyPr/>
          <a:lstStyle/>
          <a:p>
            <a:pPr>
              <a:buFont typeface="Wingdings" pitchFamily="2" charset="2"/>
              <a:buChar char="Ø"/>
            </a:pPr>
            <a:r>
              <a:rPr lang="lv-LV" dirty="0" smtClean="0">
                <a:latin typeface="Times New Roman" panose="02020603050405020304" pitchFamily="18" charset="0"/>
                <a:cs typeface="Times New Roman" panose="02020603050405020304" pitchFamily="18" charset="0"/>
              </a:rPr>
              <a:t>Tai ir sarežģīta šķiedrveida struktūra, kura atkarīga no dzīvnieku veida, vecuma, un apstākļiem, kādos dzīvnieks aug un attīstās.</a:t>
            </a:r>
            <a:endParaRPr lang="lv-LV" dirty="0">
              <a:latin typeface="Times New Roman" panose="02020603050405020304" pitchFamily="18" charset="0"/>
              <a:cs typeface="Times New Roman" panose="02020603050405020304" pitchFamily="18" charset="0"/>
            </a:endParaRPr>
          </a:p>
        </p:txBody>
      </p:sp>
      <p:sp>
        <p:nvSpPr>
          <p:cNvPr id="2" name="Virsraksts 1"/>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ĀDAS UZBŪVE UN DEFEKTI</a:t>
            </a:r>
            <a:endParaRPr lang="lv-LV" sz="2800" dirty="0">
              <a:latin typeface="Times New Roman" panose="02020603050405020304" pitchFamily="18" charset="0"/>
              <a:cs typeface="Times New Roman" panose="02020603050405020304" pitchFamily="18" charset="0"/>
            </a:endParaRPr>
          </a:p>
        </p:txBody>
      </p:sp>
      <p:pic>
        <p:nvPicPr>
          <p:cNvPr id="4" name="Attēl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3789040"/>
            <a:ext cx="3707904" cy="2473172"/>
          </a:xfrm>
          <a:prstGeom prst="rect">
            <a:avLst/>
          </a:prstGeom>
        </p:spPr>
      </p:pic>
      <p:pic>
        <p:nvPicPr>
          <p:cNvPr id="5" name="Attēl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3789040"/>
            <a:ext cx="3709757" cy="2473172"/>
          </a:xfrm>
          <a:prstGeom prst="rect">
            <a:avLst/>
          </a:prstGeom>
        </p:spPr>
      </p:pic>
    </p:spTree>
    <p:extLst>
      <p:ext uri="{BB962C8B-B14F-4D97-AF65-F5344CB8AC3E}">
        <p14:creationId xmlns:p14="http://schemas.microsoft.com/office/powerpoint/2010/main" val="24486344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457200" y="620688"/>
            <a:ext cx="8229600" cy="5505475"/>
          </a:xfrm>
        </p:spPr>
        <p:txBody>
          <a:bodyPr/>
          <a:lstStyle/>
          <a:p>
            <a:pPr>
              <a:buFont typeface="Wingdings" pitchFamily="2" charset="2"/>
              <a:buChar char="Ø"/>
            </a:pPr>
            <a:r>
              <a:rPr lang="lv-LV" dirty="0" smtClean="0">
                <a:latin typeface="Times New Roman" panose="02020603050405020304" pitchFamily="18" charset="0"/>
                <a:cs typeface="Times New Roman" panose="02020603050405020304" pitchFamily="18" charset="0"/>
              </a:rPr>
              <a:t>Defekti kuri rodas dzīvnieku dzīves laikā – parazīti, traumas, kā arī pie nepareizas ādas novilkšanas, nepareizas konservēšanas un glabāšanas.</a:t>
            </a:r>
            <a:endParaRPr lang="lv-LV" dirty="0">
              <a:latin typeface="Times New Roman" panose="02020603050405020304" pitchFamily="18" charset="0"/>
              <a:cs typeface="Times New Roman" panose="02020603050405020304" pitchFamily="18" charset="0"/>
            </a:endParaRPr>
          </a:p>
        </p:txBody>
      </p:sp>
      <p:sp>
        <p:nvSpPr>
          <p:cNvPr id="4" name="TextBox 3"/>
          <p:cNvSpPr txBox="1"/>
          <p:nvPr/>
        </p:nvSpPr>
        <p:spPr>
          <a:xfrm>
            <a:off x="6732240" y="2780928"/>
            <a:ext cx="2088232" cy="2585323"/>
          </a:xfrm>
          <a:prstGeom prst="rect">
            <a:avLst/>
          </a:prstGeom>
          <a:noFill/>
        </p:spPr>
        <p:txBody>
          <a:bodyPr wrap="square" rtlCol="0">
            <a:spAutoFit/>
          </a:bodyPr>
          <a:lstStyle/>
          <a:p>
            <a:r>
              <a:rPr lang="lv-LV" dirty="0">
                <a:latin typeface="Times New Roman" panose="02020603050405020304" pitchFamily="18" charset="0"/>
                <a:cs typeface="Times New Roman" panose="02020603050405020304" pitchFamily="18" charset="0"/>
              </a:rPr>
              <a:t>a) </a:t>
            </a:r>
            <a:r>
              <a:rPr lang="lv-LV" dirty="0" smtClean="0">
                <a:latin typeface="Times New Roman" panose="02020603050405020304" pitchFamily="18" charset="0"/>
                <a:cs typeface="Times New Roman" panose="02020603050405020304" pitchFamily="18" charset="0"/>
              </a:rPr>
              <a:t>Vakcīna  </a:t>
            </a:r>
            <a:r>
              <a:rPr lang="lv-LV" dirty="0">
                <a:latin typeface="Times New Roman" panose="02020603050405020304" pitchFamily="18" charset="0"/>
                <a:cs typeface="Times New Roman" panose="02020603050405020304" pitchFamily="18" charset="0"/>
              </a:rPr>
              <a:t>b) </a:t>
            </a:r>
            <a:r>
              <a:rPr lang="lv-LV" dirty="0" smtClean="0">
                <a:latin typeface="Times New Roman" panose="02020603050405020304" pitchFamily="18" charset="0"/>
                <a:cs typeface="Times New Roman" panose="02020603050405020304" pitchFamily="18" charset="0"/>
              </a:rPr>
              <a:t>koduma </a:t>
            </a:r>
            <a:r>
              <a:rPr lang="lv-LV" dirty="0">
                <a:latin typeface="Times New Roman" panose="02020603050405020304" pitchFamily="18" charset="0"/>
                <a:cs typeface="Times New Roman" panose="02020603050405020304" pitchFamily="18" charset="0"/>
              </a:rPr>
              <a:t>brūces c) ērču </a:t>
            </a:r>
            <a:r>
              <a:rPr lang="lv-LV" dirty="0" smtClean="0">
                <a:latin typeface="Times New Roman" panose="02020603050405020304" pitchFamily="18" charset="0"/>
                <a:cs typeface="Times New Roman" panose="02020603050405020304" pitchFamily="18" charset="0"/>
              </a:rPr>
              <a:t>pēdas </a:t>
            </a:r>
            <a:r>
              <a:rPr lang="lv-LV" dirty="0">
                <a:latin typeface="Times New Roman" panose="02020603050405020304" pitchFamily="18" charset="0"/>
                <a:cs typeface="Times New Roman" panose="02020603050405020304" pitchFamily="18" charset="0"/>
              </a:rPr>
              <a:t>d) </a:t>
            </a:r>
            <a:r>
              <a:rPr lang="lv-LV" dirty="0" smtClean="0">
                <a:latin typeface="Times New Roman" panose="02020603050405020304" pitchFamily="18" charset="0"/>
                <a:cs typeface="Times New Roman" panose="02020603050405020304" pitchFamily="18" charset="0"/>
              </a:rPr>
              <a:t>parazīti </a:t>
            </a:r>
            <a:r>
              <a:rPr lang="lv-LV" dirty="0">
                <a:latin typeface="Times New Roman" panose="02020603050405020304" pitchFamily="18" charset="0"/>
                <a:cs typeface="Times New Roman" panose="02020603050405020304" pitchFamily="18" charset="0"/>
              </a:rPr>
              <a:t>e) </a:t>
            </a:r>
            <a:r>
              <a:rPr lang="lv-LV" dirty="0" smtClean="0">
                <a:latin typeface="Times New Roman" panose="02020603050405020304" pitchFamily="18" charset="0"/>
                <a:cs typeface="Times New Roman" panose="02020603050405020304" pitchFamily="18" charset="0"/>
              </a:rPr>
              <a:t> </a:t>
            </a:r>
            <a:r>
              <a:rPr lang="lv-LV" dirty="0">
                <a:latin typeface="Times New Roman" panose="02020603050405020304" pitchFamily="18" charset="0"/>
                <a:cs typeface="Times New Roman" panose="02020603050405020304" pitchFamily="18" charset="0"/>
              </a:rPr>
              <a:t>karsta </a:t>
            </a:r>
            <a:r>
              <a:rPr lang="lv-LV" dirty="0" smtClean="0">
                <a:latin typeface="Times New Roman" panose="02020603050405020304" pitchFamily="18" charset="0"/>
                <a:cs typeface="Times New Roman" panose="02020603050405020304" pitchFamily="18" charset="0"/>
              </a:rPr>
              <a:t>dzelzs zīmes </a:t>
            </a:r>
            <a:r>
              <a:rPr lang="lv-LV" dirty="0">
                <a:latin typeface="Times New Roman" panose="02020603050405020304" pitchFamily="18" charset="0"/>
                <a:cs typeface="Times New Roman" panose="02020603050405020304" pitchFamily="18" charset="0"/>
              </a:rPr>
              <a:t>f) </a:t>
            </a:r>
            <a:r>
              <a:rPr lang="lv-LV" dirty="0" err="1">
                <a:latin typeface="Times New Roman" panose="02020603050405020304" pitchFamily="18" charset="0"/>
                <a:cs typeface="Times New Roman" panose="02020603050405020304" pitchFamily="18" charset="0"/>
              </a:rPr>
              <a:t>hematobia</a:t>
            </a:r>
            <a:r>
              <a:rPr lang="lv-LV" dirty="0">
                <a:latin typeface="Times New Roman" panose="02020603050405020304" pitchFamily="18" charset="0"/>
                <a:cs typeface="Times New Roman" panose="02020603050405020304" pitchFamily="18" charset="0"/>
              </a:rPr>
              <a:t> </a:t>
            </a:r>
            <a:r>
              <a:rPr lang="lv-LV" dirty="0" smtClean="0">
                <a:latin typeface="Times New Roman" panose="02020603050405020304" pitchFamily="18" charset="0"/>
                <a:cs typeface="Times New Roman" panose="02020603050405020304" pitchFamily="18" charset="0"/>
              </a:rPr>
              <a:t> </a:t>
            </a:r>
            <a:r>
              <a:rPr lang="lv-LV" dirty="0">
                <a:latin typeface="Times New Roman" panose="02020603050405020304" pitchFamily="18" charset="0"/>
                <a:cs typeface="Times New Roman" panose="02020603050405020304" pitchFamily="18" charset="0"/>
              </a:rPr>
              <a:t>brūces g</a:t>
            </a:r>
            <a:r>
              <a:rPr lang="lv-LV" dirty="0" smtClean="0">
                <a:latin typeface="Times New Roman" panose="02020603050405020304" pitchFamily="18" charset="0"/>
                <a:cs typeface="Times New Roman" panose="02020603050405020304" pitchFamily="18" charset="0"/>
              </a:rPr>
              <a:t>) griezums h</a:t>
            </a:r>
            <a:r>
              <a:rPr lang="lv-LV" dirty="0">
                <a:latin typeface="Times New Roman" panose="02020603050405020304" pitchFamily="18" charset="0"/>
                <a:cs typeface="Times New Roman" panose="02020603050405020304" pitchFamily="18" charset="0"/>
              </a:rPr>
              <a:t>) slēgti griezumi i) </a:t>
            </a:r>
            <a:r>
              <a:rPr lang="lv-LV" dirty="0" smtClean="0">
                <a:latin typeface="Times New Roman" panose="02020603050405020304" pitchFamily="18" charset="0"/>
                <a:cs typeface="Times New Roman" panose="02020603050405020304" pitchFamily="18" charset="0"/>
              </a:rPr>
              <a:t>kašķa bojājums </a:t>
            </a:r>
            <a:endParaRPr lang="lv-LV" dirty="0">
              <a:latin typeface="Times New Roman" panose="02020603050405020304" pitchFamily="18" charset="0"/>
              <a:cs typeface="Times New Roman" panose="02020603050405020304" pitchFamily="18"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132856"/>
            <a:ext cx="5472609" cy="3516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2957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p:txBody>
          <a:bodyPr>
            <a:normAutofit/>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To nosaka vadoties no atsevišķiem defektiem un to ietekmi uz konkrētā apavu ādas laukuma vai jau izgrieztās detaļas.</a:t>
            </a:r>
          </a:p>
          <a:p>
            <a:pPr marL="109728" indent="0">
              <a:buNone/>
            </a:pPr>
            <a:endParaRPr lang="lv-LV" sz="2000" dirty="0" smtClean="0">
              <a:latin typeface="Times New Roman" panose="02020603050405020304" pitchFamily="18" charset="0"/>
              <a:cs typeface="Times New Roman" panose="02020603050405020304" pitchFamily="18" charset="0"/>
            </a:endParaRPr>
          </a:p>
          <a:p>
            <a:pPr marL="82296" indent="0">
              <a:buNone/>
            </a:pPr>
            <a:r>
              <a:rPr lang="lv-LV" sz="2000" dirty="0" smtClean="0">
                <a:latin typeface="Times New Roman" panose="02020603050405020304" pitchFamily="18" charset="0"/>
                <a:cs typeface="Times New Roman" panose="02020603050405020304" pitchFamily="18" charset="0"/>
              </a:rPr>
              <a:t>Āda pieder pie tās vai citas šķiras atkarībā no defektu:</a:t>
            </a:r>
          </a:p>
          <a:p>
            <a:pPr marL="596646" indent="-514350">
              <a:buFont typeface="+mj-lt"/>
              <a:buAutoNum type="alphaUcPeriod"/>
            </a:pPr>
            <a:r>
              <a:rPr lang="lv-LV" sz="2000" dirty="0" smtClean="0">
                <a:latin typeface="Times New Roman" panose="02020603050405020304" pitchFamily="18" charset="0"/>
                <a:cs typeface="Times New Roman" panose="02020603050405020304" pitchFamily="18" charset="0"/>
              </a:rPr>
              <a:t>Daudzuma</a:t>
            </a:r>
          </a:p>
          <a:p>
            <a:pPr marL="596646" indent="-514350">
              <a:buFont typeface="+mj-lt"/>
              <a:buAutoNum type="alphaUcPeriod"/>
            </a:pPr>
            <a:r>
              <a:rPr lang="lv-LV" sz="2000" dirty="0" smtClean="0">
                <a:latin typeface="Times New Roman" panose="02020603050405020304" pitchFamily="18" charset="0"/>
                <a:cs typeface="Times New Roman" panose="02020603050405020304" pitchFamily="18" charset="0"/>
              </a:rPr>
              <a:t>No laukuma lieluma (kurā ir šie defekti)</a:t>
            </a:r>
          </a:p>
          <a:p>
            <a:pPr marL="596646" indent="-514350">
              <a:buFont typeface="+mj-lt"/>
              <a:buAutoNum type="alphaUcPeriod"/>
            </a:pPr>
            <a:r>
              <a:rPr lang="lv-LV" sz="2000" dirty="0" smtClean="0">
                <a:latin typeface="Times New Roman" panose="02020603050405020304" pitchFamily="18" charset="0"/>
                <a:cs typeface="Times New Roman" panose="02020603050405020304" pitchFamily="18" charset="0"/>
              </a:rPr>
              <a:t>No tā cik izteikti ir šie defekti</a:t>
            </a:r>
            <a:endParaRPr lang="lv-LV" sz="2000" dirty="0">
              <a:latin typeface="Times New Roman" panose="02020603050405020304" pitchFamily="18" charset="0"/>
              <a:cs typeface="Times New Roman" panose="02020603050405020304" pitchFamily="18" charset="0"/>
            </a:endParaRPr>
          </a:p>
        </p:txBody>
      </p:sp>
      <p:sp>
        <p:nvSpPr>
          <p:cNvPr id="2" name="Virsraksts 1"/>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ĀDAS ŠĶIRAS NOTEIKŠANA</a:t>
            </a:r>
            <a:endParaRPr lang="lv-LV"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6180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3050"/>
            <a:ext cx="8229600" cy="1643782"/>
          </a:xfrm>
        </p:spPr>
        <p:txBody>
          <a:bodyPr>
            <a:normAutofit/>
          </a:bodyPr>
          <a:lstStyle/>
          <a:p>
            <a:r>
              <a:rPr lang="lv-LV" sz="2800" b="0" dirty="0" smtClean="0">
                <a:effectLst/>
                <a:latin typeface="Bahnschrift SemiBold Condensed" pitchFamily="34" charset="0"/>
                <a:cs typeface="Calibri"/>
              </a:rPr>
              <a:t>❻</a:t>
            </a:r>
            <a:r>
              <a:rPr lang="lv-LV" sz="2800" dirty="0" smtClean="0">
                <a:effectLst/>
                <a:latin typeface="Times New Roman" panose="02020603050405020304" pitchFamily="18" charset="0"/>
                <a:cs typeface="Times New Roman" panose="02020603050405020304" pitchFamily="18" charset="0"/>
              </a:rPr>
              <a:t>APAVU APAKŠAS, VIRSĒJĀS DAĻAS UN ZOĻU ĀDAS MATERIĀLU ASORTIMENTS UN KVALITĀTES RAKSTUROJUMS</a:t>
            </a:r>
            <a:endParaRPr lang="lv-LV" sz="2800" dirty="0">
              <a:effectLst/>
              <a:latin typeface="Times New Roman" panose="02020603050405020304" pitchFamily="18" charset="0"/>
              <a:cs typeface="Times New Roman" panose="02020603050405020304" pitchFamily="18" charset="0"/>
            </a:endParaRPr>
          </a:p>
        </p:txBody>
      </p:sp>
      <p:sp>
        <p:nvSpPr>
          <p:cNvPr id="5" name="Satura vietturis 4"/>
          <p:cNvSpPr>
            <a:spLocks noGrp="1"/>
          </p:cNvSpPr>
          <p:nvPr>
            <p:ph sz="quarter" idx="2"/>
          </p:nvPr>
        </p:nvSpPr>
        <p:spPr>
          <a:xfrm>
            <a:off x="467544" y="1953020"/>
            <a:ext cx="4040188" cy="4320480"/>
          </a:xfrm>
        </p:spPr>
        <p:txBody>
          <a:bodyPr>
            <a:normAutofit/>
          </a:bodyPr>
          <a:lstStyle/>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Apavu apakšējās daļas ādas materiāli</a:t>
            </a:r>
            <a:endParaRPr lang="lv-LV" sz="2000" dirty="0">
              <a:latin typeface="Times New Roman" panose="02020603050405020304" pitchFamily="18" charset="0"/>
              <a:cs typeface="Times New Roman" panose="02020603050405020304" pitchFamily="18" charset="0"/>
            </a:endParaRPr>
          </a:p>
        </p:txBody>
      </p:sp>
      <p:sp>
        <p:nvSpPr>
          <p:cNvPr id="6" name="Satura vietturis 5"/>
          <p:cNvSpPr>
            <a:spLocks noGrp="1"/>
          </p:cNvSpPr>
          <p:nvPr>
            <p:ph sz="quarter" idx="4"/>
          </p:nvPr>
        </p:nvSpPr>
        <p:spPr>
          <a:xfrm>
            <a:off x="4645025" y="1988840"/>
            <a:ext cx="4041775" cy="4320480"/>
          </a:xfrm>
        </p:spPr>
        <p:txBody>
          <a:bodyPr>
            <a:normAutofit/>
          </a:bodyPr>
          <a:lstStyle/>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Apavu virsas ādas materiāli</a:t>
            </a:r>
            <a:endParaRPr lang="lv-LV" sz="20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068960"/>
            <a:ext cx="235267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078" y="4406600"/>
            <a:ext cx="3981450"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3047233"/>
            <a:ext cx="2181225" cy="134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4351538"/>
            <a:ext cx="3838575" cy="193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7426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3203848" y="2132856"/>
            <a:ext cx="2664296" cy="2016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solidFill>
                  <a:schemeClr val="tx2"/>
                </a:solidFill>
                <a:latin typeface="Times New Roman" panose="02020603050405020304" pitchFamily="18" charset="0"/>
                <a:cs typeface="Times New Roman" panose="02020603050405020304" pitchFamily="18" charset="0"/>
              </a:rPr>
              <a:t>Zolēm, pazolēm, papēžiem, saistzolēm.</a:t>
            </a:r>
            <a:endParaRPr lang="lv-LV" sz="2000" dirty="0">
              <a:solidFill>
                <a:schemeClr val="tx2"/>
              </a:solidFill>
              <a:latin typeface="Times New Roman" panose="02020603050405020304" pitchFamily="18" charset="0"/>
              <a:cs typeface="Times New Roman" panose="02020603050405020304" pitchFamily="18" charset="0"/>
            </a:endParaRPr>
          </a:p>
        </p:txBody>
      </p:sp>
      <p:sp>
        <p:nvSpPr>
          <p:cNvPr id="3" name="Ovāls 2"/>
          <p:cNvSpPr/>
          <p:nvPr/>
        </p:nvSpPr>
        <p:spPr>
          <a:xfrm>
            <a:off x="899592" y="148076"/>
            <a:ext cx="2520280" cy="20162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latin typeface="Times New Roman" panose="02020603050405020304" pitchFamily="18" charset="0"/>
                <a:cs typeface="Times New Roman" panose="02020603050405020304" pitchFamily="18" charset="0"/>
              </a:rPr>
              <a:t>No izejmateriālu veida - liellopu, cūku, zirgu ādas</a:t>
            </a:r>
            <a:endParaRPr lang="lv-LV" dirty="0">
              <a:latin typeface="Times New Roman" panose="02020603050405020304" pitchFamily="18" charset="0"/>
              <a:cs typeface="Times New Roman" panose="02020603050405020304" pitchFamily="18" charset="0"/>
            </a:endParaRPr>
          </a:p>
        </p:txBody>
      </p:sp>
      <p:sp>
        <p:nvSpPr>
          <p:cNvPr id="4" name="Ovāls 3"/>
          <p:cNvSpPr/>
          <p:nvPr/>
        </p:nvSpPr>
        <p:spPr>
          <a:xfrm>
            <a:off x="5868144" y="260648"/>
            <a:ext cx="2520280" cy="20162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latin typeface="Times New Roman" panose="02020603050405020304" pitchFamily="18" charset="0"/>
                <a:cs typeface="Times New Roman" panose="02020603050405020304" pitchFamily="18" charset="0"/>
              </a:rPr>
              <a:t>Ādu šķirnes  no miecēšanas veida – kombinēto vai hroma sāļiem</a:t>
            </a:r>
            <a:endParaRPr lang="lv-LV" dirty="0">
              <a:latin typeface="Times New Roman" panose="02020603050405020304" pitchFamily="18" charset="0"/>
              <a:cs typeface="Times New Roman" panose="02020603050405020304" pitchFamily="18" charset="0"/>
            </a:endParaRPr>
          </a:p>
        </p:txBody>
      </p:sp>
      <p:sp>
        <p:nvSpPr>
          <p:cNvPr id="5" name="Ovāls 4"/>
          <p:cNvSpPr/>
          <p:nvPr/>
        </p:nvSpPr>
        <p:spPr>
          <a:xfrm>
            <a:off x="128262" y="3717032"/>
            <a:ext cx="2736304" cy="2160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Pēc stiprināšanas veida – skrūvēm, naglām, piešujot, </a:t>
            </a:r>
            <a:r>
              <a:rPr lang="lv-LV" dirty="0" smtClean="0"/>
              <a:t>pielīmējot</a:t>
            </a:r>
            <a:endParaRPr lang="lv-LV" dirty="0"/>
          </a:p>
        </p:txBody>
      </p:sp>
      <p:sp>
        <p:nvSpPr>
          <p:cNvPr id="6" name="Ovāls 5"/>
          <p:cNvSpPr/>
          <p:nvPr/>
        </p:nvSpPr>
        <p:spPr>
          <a:xfrm>
            <a:off x="6588224" y="3717032"/>
            <a:ext cx="2736304" cy="21602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Pēc to konfigurācijas</a:t>
            </a:r>
            <a:endParaRPr lang="lv-LV" sz="2000" dirty="0">
              <a:latin typeface="Times New Roman" panose="02020603050405020304" pitchFamily="18" charset="0"/>
              <a:cs typeface="Times New Roman" panose="02020603050405020304" pitchFamily="18" charset="0"/>
            </a:endParaRPr>
          </a:p>
        </p:txBody>
      </p:sp>
      <p:sp>
        <p:nvSpPr>
          <p:cNvPr id="7" name="Ovāls 6"/>
          <p:cNvSpPr/>
          <p:nvPr/>
        </p:nvSpPr>
        <p:spPr>
          <a:xfrm>
            <a:off x="3491880" y="4384648"/>
            <a:ext cx="2376264" cy="1800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Pēc ādu šķiras – 1.,2.,3.,4.,utt</a:t>
            </a:r>
            <a:endParaRPr lang="lv-LV" sz="2000" dirty="0">
              <a:latin typeface="Times New Roman" panose="02020603050405020304" pitchFamily="18" charset="0"/>
              <a:cs typeface="Times New Roman" panose="02020603050405020304" pitchFamily="18" charset="0"/>
            </a:endParaRPr>
          </a:p>
        </p:txBody>
      </p:sp>
      <p:cxnSp>
        <p:nvCxnSpPr>
          <p:cNvPr id="11" name="Taisns bultveida savienotājs 10"/>
          <p:cNvCxnSpPr>
            <a:stCxn id="3" idx="5"/>
          </p:cNvCxnSpPr>
          <p:nvPr/>
        </p:nvCxnSpPr>
        <p:spPr>
          <a:xfrm>
            <a:off x="3050786" y="1869031"/>
            <a:ext cx="153062" cy="263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Taisns bultveida savienotājs 12"/>
          <p:cNvCxnSpPr>
            <a:stCxn id="4" idx="3"/>
          </p:cNvCxnSpPr>
          <p:nvPr/>
        </p:nvCxnSpPr>
        <p:spPr>
          <a:xfrm flipH="1">
            <a:off x="5868144" y="1981603"/>
            <a:ext cx="369086" cy="15125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Taisns bultveida savienotājs 14"/>
          <p:cNvCxnSpPr>
            <a:stCxn id="5" idx="7"/>
            <a:endCxn id="2" idx="1"/>
          </p:cNvCxnSpPr>
          <p:nvPr/>
        </p:nvCxnSpPr>
        <p:spPr>
          <a:xfrm flipV="1">
            <a:off x="2463844" y="3140968"/>
            <a:ext cx="740004" cy="8924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Taisns bultveida savienotājs 16"/>
          <p:cNvCxnSpPr>
            <a:stCxn id="6" idx="1"/>
          </p:cNvCxnSpPr>
          <p:nvPr/>
        </p:nvCxnSpPr>
        <p:spPr>
          <a:xfrm flipH="1" flipV="1">
            <a:off x="5868144" y="3587180"/>
            <a:ext cx="1120802" cy="4462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Taisns bultveida savienotājs 18"/>
          <p:cNvCxnSpPr>
            <a:stCxn id="7" idx="0"/>
          </p:cNvCxnSpPr>
          <p:nvPr/>
        </p:nvCxnSpPr>
        <p:spPr>
          <a:xfrm flipV="1">
            <a:off x="4680012" y="3943828"/>
            <a:ext cx="0" cy="4408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3554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normAutofit/>
          </a:bodyPr>
          <a:lstStyle/>
          <a:p>
            <a:pPr algn="ctr"/>
            <a:r>
              <a:rPr lang="lv-LV" sz="2800" dirty="0" smtClean="0">
                <a:latin typeface="Times New Roman" panose="02020603050405020304" pitchFamily="18" charset="0"/>
                <a:cs typeface="Times New Roman" panose="02020603050405020304" pitchFamily="18" charset="0"/>
              </a:rPr>
              <a:t>PAPILDUS PRASĪBAS APAVU APAKŠAS ĀDĀM</a:t>
            </a:r>
            <a:endParaRPr lang="lv-LV" sz="2800" dirty="0">
              <a:latin typeface="Times New Roman" panose="02020603050405020304" pitchFamily="18" charset="0"/>
              <a:cs typeface="Times New Roman" panose="02020603050405020304" pitchFamily="18" charset="0"/>
            </a:endParaRPr>
          </a:p>
        </p:txBody>
      </p:sp>
      <p:sp>
        <p:nvSpPr>
          <p:cNvPr id="3" name="Taisnstūris 2"/>
          <p:cNvSpPr/>
          <p:nvPr/>
        </p:nvSpPr>
        <p:spPr>
          <a:xfrm>
            <a:off x="251520" y="2780928"/>
            <a:ext cx="2016224" cy="1368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APAVU APAKŠAS ĀDAS</a:t>
            </a:r>
            <a:endParaRPr lang="lv-LV" sz="2000" dirty="0">
              <a:latin typeface="Times New Roman" panose="02020603050405020304" pitchFamily="18" charset="0"/>
              <a:cs typeface="Times New Roman" panose="02020603050405020304" pitchFamily="18" charset="0"/>
            </a:endParaRPr>
          </a:p>
        </p:txBody>
      </p:sp>
      <p:sp>
        <p:nvSpPr>
          <p:cNvPr id="4" name="Taisnstūris 3"/>
          <p:cNvSpPr/>
          <p:nvPr/>
        </p:nvSpPr>
        <p:spPr>
          <a:xfrm>
            <a:off x="3203848" y="1305180"/>
            <a:ext cx="1800200"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VIEGLUMS</a:t>
            </a:r>
            <a:endParaRPr lang="lv-LV" sz="2000" dirty="0">
              <a:latin typeface="Times New Roman" panose="02020603050405020304" pitchFamily="18" charset="0"/>
              <a:cs typeface="Times New Roman" panose="02020603050405020304" pitchFamily="18" charset="0"/>
            </a:endParaRPr>
          </a:p>
        </p:txBody>
      </p:sp>
      <p:sp>
        <p:nvSpPr>
          <p:cNvPr id="5" name="Taisnstūris 4"/>
          <p:cNvSpPr/>
          <p:nvPr/>
        </p:nvSpPr>
        <p:spPr>
          <a:xfrm>
            <a:off x="3203848" y="2348880"/>
            <a:ext cx="2088232"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HIGIĒNISKUMS</a:t>
            </a:r>
            <a:endParaRPr lang="lv-LV" sz="2000" dirty="0">
              <a:latin typeface="Times New Roman" panose="02020603050405020304" pitchFamily="18" charset="0"/>
              <a:cs typeface="Times New Roman" panose="02020603050405020304" pitchFamily="18" charset="0"/>
            </a:endParaRPr>
          </a:p>
        </p:txBody>
      </p:sp>
      <p:sp>
        <p:nvSpPr>
          <p:cNvPr id="6" name="Taisnstūris 5"/>
          <p:cNvSpPr/>
          <p:nvPr/>
        </p:nvSpPr>
        <p:spPr>
          <a:xfrm>
            <a:off x="3059832" y="3465004"/>
            <a:ext cx="2376264" cy="11161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LABI APSTRĀDĀJAMAS</a:t>
            </a:r>
            <a:endParaRPr lang="lv-LV" sz="2000" dirty="0">
              <a:latin typeface="Times New Roman" panose="02020603050405020304" pitchFamily="18" charset="0"/>
              <a:cs typeface="Times New Roman" panose="02020603050405020304" pitchFamily="18" charset="0"/>
            </a:endParaRPr>
          </a:p>
        </p:txBody>
      </p:sp>
      <p:sp>
        <p:nvSpPr>
          <p:cNvPr id="7" name="Taisnstūris 6"/>
          <p:cNvSpPr/>
          <p:nvPr/>
        </p:nvSpPr>
        <p:spPr>
          <a:xfrm>
            <a:off x="3216086" y="4869160"/>
            <a:ext cx="1787962"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LABS ĀRĒJAIS IZSKATS</a:t>
            </a:r>
            <a:endParaRPr lang="lv-LV" sz="2000" dirty="0">
              <a:latin typeface="Times New Roman" panose="02020603050405020304" pitchFamily="18" charset="0"/>
              <a:cs typeface="Times New Roman" panose="02020603050405020304" pitchFamily="18" charset="0"/>
            </a:endParaRPr>
          </a:p>
        </p:txBody>
      </p:sp>
      <p:cxnSp>
        <p:nvCxnSpPr>
          <p:cNvPr id="9" name="Taisns bultveida savienotājs 8"/>
          <p:cNvCxnSpPr>
            <a:stCxn id="3" idx="3"/>
            <a:endCxn id="4" idx="1"/>
          </p:cNvCxnSpPr>
          <p:nvPr/>
        </p:nvCxnSpPr>
        <p:spPr>
          <a:xfrm flipV="1">
            <a:off x="2267744" y="1701224"/>
            <a:ext cx="936104" cy="17637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Taisns bultveida savienotājs 10"/>
          <p:cNvCxnSpPr>
            <a:stCxn id="3" idx="3"/>
            <a:endCxn id="5" idx="1"/>
          </p:cNvCxnSpPr>
          <p:nvPr/>
        </p:nvCxnSpPr>
        <p:spPr>
          <a:xfrm flipV="1">
            <a:off x="2267744" y="2780928"/>
            <a:ext cx="936104" cy="6840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Taisns bultveida savienotājs 12"/>
          <p:cNvCxnSpPr>
            <a:stCxn id="3" idx="3"/>
          </p:cNvCxnSpPr>
          <p:nvPr/>
        </p:nvCxnSpPr>
        <p:spPr>
          <a:xfrm>
            <a:off x="2267744" y="3465004"/>
            <a:ext cx="792088" cy="4680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Taisns bultveida savienotājs 14"/>
          <p:cNvCxnSpPr>
            <a:stCxn id="3" idx="3"/>
            <a:endCxn id="7" idx="1"/>
          </p:cNvCxnSpPr>
          <p:nvPr/>
        </p:nvCxnSpPr>
        <p:spPr>
          <a:xfrm>
            <a:off x="2267744" y="3465004"/>
            <a:ext cx="948342" cy="18613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aisnstūris 15"/>
          <p:cNvSpPr/>
          <p:nvPr/>
        </p:nvSpPr>
        <p:spPr>
          <a:xfrm>
            <a:off x="5580112" y="1268760"/>
            <a:ext cx="2664296" cy="48965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solidFill>
                  <a:schemeClr val="bg1"/>
                </a:solidFill>
                <a:latin typeface="Times New Roman" panose="02020603050405020304" pitchFamily="18" charset="0"/>
                <a:cs typeface="Times New Roman" panose="02020603050405020304" pitchFamily="18" charset="0"/>
              </a:rPr>
              <a:t>TERMISKĀ IZTURĪBA UN SPĒJA NEBOJĀTIES SVIEDRU IETEKMĒ IR PAPILDUD RĀDĪTĀJS, KAS IR ĀDĀM KURAS IEGŪTAS AR KOMBINĒTO METODI.</a:t>
            </a:r>
          </a:p>
          <a:p>
            <a:pPr algn="ctr"/>
            <a:endParaRPr lang="lv-LV" sz="2000" dirty="0" smtClean="0">
              <a:solidFill>
                <a:schemeClr val="bg1"/>
              </a:solidFill>
              <a:latin typeface="Times New Roman" panose="02020603050405020304" pitchFamily="18" charset="0"/>
              <a:cs typeface="Times New Roman" panose="02020603050405020304" pitchFamily="18" charset="0"/>
            </a:endParaRPr>
          </a:p>
          <a:p>
            <a:pPr algn="ctr"/>
            <a:r>
              <a:rPr lang="lv-LV" sz="2000" dirty="0" smtClean="0">
                <a:solidFill>
                  <a:schemeClr val="bg1"/>
                </a:solidFill>
                <a:latin typeface="Times New Roman" panose="02020603050405020304" pitchFamily="18" charset="0"/>
                <a:cs typeface="Times New Roman" panose="02020603050405020304" pitchFamily="18" charset="0"/>
              </a:rPr>
              <a:t>IZTURĪBAS KOIFICIENTS – NĒSĀŠANAS ILGUMS.</a:t>
            </a:r>
            <a:endParaRPr lang="lv-LV" sz="2000" dirty="0">
              <a:solidFill>
                <a:schemeClr val="bg1"/>
              </a:solidFill>
              <a:latin typeface="Times New Roman" panose="02020603050405020304" pitchFamily="18" charset="0"/>
              <a:cs typeface="Times New Roman" panose="02020603050405020304" pitchFamily="18" charset="0"/>
            </a:endParaRPr>
          </a:p>
          <a:p>
            <a:pPr algn="ctr"/>
            <a:endParaRPr lang="lv-LV" dirty="0"/>
          </a:p>
        </p:txBody>
      </p:sp>
    </p:spTree>
    <p:extLst>
      <p:ext uri="{BB962C8B-B14F-4D97-AF65-F5344CB8AC3E}">
        <p14:creationId xmlns:p14="http://schemas.microsoft.com/office/powerpoint/2010/main" val="280461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p:txBody>
          <a:bodyPr/>
          <a:lstStyle/>
          <a:p>
            <a:pPr marL="109728" indent="0">
              <a:buNone/>
            </a:pPr>
            <a:endParaRPr lang="lv-LV" dirty="0" smtClean="0"/>
          </a:p>
          <a:p>
            <a:pPr marL="109728" indent="0">
              <a:buNone/>
            </a:pPr>
            <a:endParaRPr lang="lv-LV" dirty="0"/>
          </a:p>
          <a:p>
            <a:pPr marL="109728" indent="0">
              <a:buNone/>
            </a:pPr>
            <a:endParaRPr lang="lv-LV" dirty="0" smtClean="0"/>
          </a:p>
          <a:p>
            <a:pPr marL="109728" indent="0">
              <a:buNone/>
            </a:pPr>
            <a:endParaRPr lang="lv-LV" dirty="0"/>
          </a:p>
        </p:txBody>
      </p:sp>
      <p:sp>
        <p:nvSpPr>
          <p:cNvPr id="3" name="Virsraksts 2"/>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ĪPAŠĪBAS, KURAS NEPIECIEŠAMAS PIE TO TEHNOLOĢISKĀS APSTRĀDES</a:t>
            </a:r>
            <a:endParaRPr lang="lv-LV" sz="2800" dirty="0">
              <a:latin typeface="Times New Roman" panose="02020603050405020304" pitchFamily="18" charset="0"/>
              <a:cs typeface="Times New Roman" panose="02020603050405020304" pitchFamily="18" charset="0"/>
            </a:endParaRPr>
          </a:p>
        </p:txBody>
      </p:sp>
      <p:sp>
        <p:nvSpPr>
          <p:cNvPr id="5" name="Taisnstūris 4"/>
          <p:cNvSpPr/>
          <p:nvPr/>
        </p:nvSpPr>
        <p:spPr>
          <a:xfrm>
            <a:off x="624105" y="1556792"/>
            <a:ext cx="2016224"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solidFill>
                  <a:schemeClr val="tx1"/>
                </a:solidFill>
                <a:latin typeface="Times New Roman" panose="02020603050405020304" pitchFamily="18" charset="0"/>
                <a:cs typeface="Times New Roman" panose="02020603050405020304" pitchFamily="18" charset="0"/>
              </a:rPr>
              <a:t>VIENDABĪGAS PĒC TO IZMĒRIEM UN BIEZUMA</a:t>
            </a:r>
            <a:endParaRPr lang="lv-LV" dirty="0">
              <a:solidFill>
                <a:schemeClr val="tx1"/>
              </a:solidFill>
              <a:latin typeface="Times New Roman" panose="02020603050405020304" pitchFamily="18" charset="0"/>
              <a:cs typeface="Times New Roman" panose="02020603050405020304" pitchFamily="18" charset="0"/>
            </a:endParaRPr>
          </a:p>
        </p:txBody>
      </p:sp>
      <p:sp>
        <p:nvSpPr>
          <p:cNvPr id="6" name="Taisnstūris 5"/>
          <p:cNvSpPr/>
          <p:nvPr/>
        </p:nvSpPr>
        <p:spPr>
          <a:xfrm>
            <a:off x="2987824" y="2420888"/>
            <a:ext cx="2160240"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solidFill>
                  <a:schemeClr val="tx1"/>
                </a:solidFill>
                <a:latin typeface="Times New Roman" panose="02020603050405020304" pitchFamily="18" charset="0"/>
                <a:cs typeface="Times New Roman" panose="02020603050405020304" pitchFamily="18" charset="0"/>
              </a:rPr>
              <a:t>MAZA DEFORMĒŠANĀS SPĒJA</a:t>
            </a:r>
            <a:endParaRPr lang="lv-LV" dirty="0">
              <a:solidFill>
                <a:schemeClr val="tx1"/>
              </a:solidFill>
              <a:latin typeface="Times New Roman" panose="02020603050405020304" pitchFamily="18" charset="0"/>
              <a:cs typeface="Times New Roman" panose="02020603050405020304" pitchFamily="18" charset="0"/>
            </a:endParaRPr>
          </a:p>
        </p:txBody>
      </p:sp>
      <p:sp>
        <p:nvSpPr>
          <p:cNvPr id="7" name="Taisnstūris 6"/>
          <p:cNvSpPr/>
          <p:nvPr/>
        </p:nvSpPr>
        <p:spPr>
          <a:xfrm>
            <a:off x="5763592" y="1574699"/>
            <a:ext cx="2048768"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solidFill>
                  <a:schemeClr val="tx1"/>
                </a:solidFill>
                <a:latin typeface="Times New Roman" panose="02020603050405020304" pitchFamily="18" charset="0"/>
                <a:cs typeface="Times New Roman" panose="02020603050405020304" pitchFamily="18" charset="0"/>
              </a:rPr>
              <a:t>SALIECOTIES NEVEIDO PLAISAS</a:t>
            </a:r>
            <a:endParaRPr lang="lv-LV" dirty="0">
              <a:solidFill>
                <a:schemeClr val="tx1"/>
              </a:solidFill>
              <a:latin typeface="Times New Roman" panose="02020603050405020304" pitchFamily="18" charset="0"/>
              <a:cs typeface="Times New Roman" panose="02020603050405020304" pitchFamily="18" charset="0"/>
            </a:endParaRPr>
          </a:p>
        </p:txBody>
      </p:sp>
      <p:sp>
        <p:nvSpPr>
          <p:cNvPr id="8" name="Taisnstūris 7"/>
          <p:cNvSpPr/>
          <p:nvPr/>
        </p:nvSpPr>
        <p:spPr>
          <a:xfrm>
            <a:off x="624105" y="4509120"/>
            <a:ext cx="2016224"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solidFill>
                  <a:schemeClr val="tx1"/>
                </a:solidFill>
                <a:latin typeface="Times New Roman" panose="02020603050405020304" pitchFamily="18" charset="0"/>
                <a:cs typeface="Times New Roman" panose="02020603050405020304" pitchFamily="18" charset="0"/>
              </a:rPr>
              <a:t>NESAPLĪST PA ŠUVJU VIETĀM</a:t>
            </a:r>
            <a:endParaRPr lang="lv-LV" dirty="0">
              <a:solidFill>
                <a:schemeClr val="tx1"/>
              </a:solidFill>
              <a:latin typeface="Times New Roman" panose="02020603050405020304" pitchFamily="18" charset="0"/>
              <a:cs typeface="Times New Roman" panose="02020603050405020304" pitchFamily="18" charset="0"/>
            </a:endParaRPr>
          </a:p>
        </p:txBody>
      </p:sp>
      <p:sp>
        <p:nvSpPr>
          <p:cNvPr id="9" name="Taisnstūris 8"/>
          <p:cNvSpPr/>
          <p:nvPr/>
        </p:nvSpPr>
        <p:spPr>
          <a:xfrm>
            <a:off x="2987825" y="3862536"/>
            <a:ext cx="2160240"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solidFill>
                  <a:schemeClr val="tx1"/>
                </a:solidFill>
                <a:latin typeface="Times New Roman" panose="02020603050405020304" pitchFamily="18" charset="0"/>
                <a:cs typeface="Times New Roman" panose="02020603050405020304" pitchFamily="18" charset="0"/>
              </a:rPr>
              <a:t>SPĒJU PIEŅEMT ATTIECĪGO FORMU UN SAGLABĀT TO</a:t>
            </a:r>
            <a:endParaRPr lang="lv-LV" dirty="0">
              <a:solidFill>
                <a:schemeClr val="tx1"/>
              </a:solidFill>
              <a:latin typeface="Times New Roman" panose="02020603050405020304" pitchFamily="18" charset="0"/>
              <a:cs typeface="Times New Roman" panose="02020603050405020304" pitchFamily="18" charset="0"/>
            </a:endParaRPr>
          </a:p>
        </p:txBody>
      </p:sp>
      <p:sp>
        <p:nvSpPr>
          <p:cNvPr id="10" name="Taisnstūris 9"/>
          <p:cNvSpPr/>
          <p:nvPr/>
        </p:nvSpPr>
        <p:spPr>
          <a:xfrm>
            <a:off x="5763592" y="4494483"/>
            <a:ext cx="2048768" cy="1440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solidFill>
                  <a:schemeClr val="tx1"/>
                </a:solidFill>
                <a:latin typeface="Times New Roman" panose="02020603050405020304" pitchFamily="18" charset="0"/>
                <a:cs typeface="Times New Roman" panose="02020603050405020304" pitchFamily="18" charset="0"/>
              </a:rPr>
              <a:t>IZTURĪBA PRET TEMPERATŪRAS MAIŅĀM</a:t>
            </a:r>
            <a:endParaRPr lang="lv-LV"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3449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atura vietturis 3"/>
          <p:cNvGraphicFramePr>
            <a:graphicFrameLocks noGrp="1"/>
          </p:cNvGraphicFramePr>
          <p:nvPr>
            <p:ph idx="1"/>
            <p:extLst>
              <p:ext uri="{D42A27DB-BD31-4B8C-83A1-F6EECF244321}">
                <p14:modId xmlns:p14="http://schemas.microsoft.com/office/powerpoint/2010/main" val="1177397543"/>
              </p:ext>
            </p:extLst>
          </p:nvPr>
        </p:nvGraphicFramePr>
        <p:xfrm>
          <a:off x="457200" y="1481138"/>
          <a:ext cx="8229600" cy="4525962"/>
        </p:xfrm>
        <a:graphic>
          <a:graphicData uri="http://schemas.openxmlformats.org/drawingml/2006/chart">
            <c:chart xmlns:c="http://schemas.openxmlformats.org/drawingml/2006/chart" xmlns:r="http://schemas.openxmlformats.org/officeDocument/2006/relationships" r:id="rId2"/>
          </a:graphicData>
        </a:graphic>
      </p:graphicFrame>
      <p:sp>
        <p:nvSpPr>
          <p:cNvPr id="3" name="Virsraksts 2"/>
          <p:cNvSpPr>
            <a:spLocks noGrp="1"/>
          </p:cNvSpPr>
          <p:nvPr>
            <p:ph type="title"/>
          </p:nvPr>
        </p:nvSpPr>
        <p:spPr/>
        <p:txBody>
          <a:bodyPr>
            <a:normAutofit fontScale="90000"/>
          </a:bodyPr>
          <a:lstStyle/>
          <a:p>
            <a:pPr algn="ctr"/>
            <a:r>
              <a:rPr lang="lv-LV" dirty="0" smtClean="0">
                <a:latin typeface="Bahnschrift SemiBold SemiConden" pitchFamily="34" charset="0"/>
              </a:rPr>
              <a:t>❼</a:t>
            </a:r>
            <a:r>
              <a:rPr lang="lv-LV" sz="3100" dirty="0" smtClean="0">
                <a:latin typeface="Times New Roman" panose="02020603050405020304" pitchFamily="18" charset="0"/>
                <a:cs typeface="Times New Roman" panose="02020603050405020304" pitchFamily="18" charset="0"/>
              </a:rPr>
              <a:t>APAVU GUMIJAS IZGATAVOŠANAS PAMATMATERIĀLI</a:t>
            </a:r>
            <a:endParaRPr lang="lv-LV" sz="3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030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lv-LV" sz="2000" dirty="0">
                <a:latin typeface="Times New Roman" panose="02020603050405020304" pitchFamily="18" charset="0"/>
                <a:cs typeface="Times New Roman" panose="02020603050405020304" pitchFamily="18" charset="0"/>
              </a:rPr>
              <a:t>Poliuretāns - </a:t>
            </a:r>
            <a:r>
              <a:rPr lang="lv-LV" sz="2000" dirty="0" smtClean="0">
                <a:latin typeface="Times New Roman" panose="02020603050405020304" pitchFamily="18" charset="0"/>
                <a:cs typeface="Times New Roman" panose="02020603050405020304" pitchFamily="18" charset="0"/>
              </a:rPr>
              <a:t>viegls</a:t>
            </a:r>
            <a:r>
              <a:rPr lang="lv-LV" sz="2000" dirty="0">
                <a:latin typeface="Times New Roman" panose="02020603050405020304" pitchFamily="18" charset="0"/>
                <a:cs typeface="Times New Roman" panose="02020603050405020304" pitchFamily="18" charset="0"/>
              </a:rPr>
              <a:t>, bet ļoti nodilumizturīgs </a:t>
            </a:r>
            <a:r>
              <a:rPr lang="lv-LV" sz="2000" dirty="0" smtClean="0">
                <a:latin typeface="Times New Roman" panose="02020603050405020304" pitchFamily="18" charset="0"/>
                <a:cs typeface="Times New Roman" panose="02020603050405020304" pitchFamily="18" charset="0"/>
              </a:rPr>
              <a:t>materiāls, ir </a:t>
            </a:r>
            <a:r>
              <a:rPr lang="lv-LV" sz="2000" dirty="0">
                <a:latin typeface="Times New Roman" panose="02020603050405020304" pitchFamily="18" charset="0"/>
                <a:cs typeface="Times New Roman" panose="02020603050405020304" pitchFamily="18" charset="0"/>
              </a:rPr>
              <a:t>lieliski piemērots apavu zoļu un pasitņu veidošanai, materiāls ir ar lieliskām ilgtermiņa mehāniskajām un fiziskajām īpašībām. Poliuretāna pasitņi ir praktiski, viegli apstrādājami. </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Poliuretānu griež ar nazi vai speciālu iekārtu.</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Lieliskas fiziski mehāniskās īpašības nēsājot.</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Izmanto lai nosegtu laukumu 25-20 mm lielumā.</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Stiprina – izmanto līmi «DESMAKOL», piesit ar pasitņu nagliņām. SVARĪGI! Pirms stiprināšanas materiāls obligāti jānomatē (nestaigājamā virskārta jāapstrādā uz smilšpapīra ruļļa un jānotīra radušies putekļi)!</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Materiāls daudzkrāsains.</a:t>
            </a:r>
          </a:p>
          <a:p>
            <a:pPr>
              <a:buFont typeface="Wingdings" pitchFamily="2" charset="2"/>
              <a:buChar char="Ø"/>
            </a:pPr>
            <a:endParaRPr lang="en-US" dirty="0"/>
          </a:p>
        </p:txBody>
      </p:sp>
      <p:sp>
        <p:nvSpPr>
          <p:cNvPr id="3" name="Title 2"/>
          <p:cNvSpPr>
            <a:spLocks noGrp="1"/>
          </p:cNvSpPr>
          <p:nvPr>
            <p:ph type="title"/>
          </p:nvPr>
        </p:nvSpPr>
        <p:spPr/>
        <p:txBody>
          <a:bodyPr>
            <a:normAutofit/>
          </a:bodyPr>
          <a:lstStyle/>
          <a:p>
            <a:pPr algn="ctr"/>
            <a:r>
              <a:rPr lang="lv-LV" sz="2800" dirty="0" smtClean="0">
                <a:latin typeface="Times New Roman" panose="02020603050405020304" pitchFamily="18" charset="0"/>
                <a:cs typeface="Times New Roman" panose="02020603050405020304" pitchFamily="18" charset="0"/>
              </a:rPr>
              <a:t>POLIURETĀNS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0458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220361"/>
            <a:ext cx="6264696" cy="6264696"/>
          </a:xfrm>
          <a:prstGeom prst="rect">
            <a:avLst/>
          </a:prstGeom>
        </p:spPr>
      </p:pic>
    </p:spTree>
    <p:extLst>
      <p:ext uri="{BB962C8B-B14F-4D97-AF65-F5344CB8AC3E}">
        <p14:creationId xmlns:p14="http://schemas.microsoft.com/office/powerpoint/2010/main" val="4182761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en-US" sz="2000" dirty="0" err="1" smtClean="0">
                <a:latin typeface="Times New Roman" panose="02020603050405020304" pitchFamily="18" charset="0"/>
                <a:cs typeface="Times New Roman" panose="02020603050405020304" pitchFamily="18" charset="0"/>
              </a:rPr>
              <a:t>Ja</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mēs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runājam</a:t>
            </a:r>
            <a:r>
              <a:rPr lang="en-US" sz="2000" dirty="0">
                <a:latin typeface="Times New Roman" panose="02020603050405020304" pitchFamily="18" charset="0"/>
                <a:cs typeface="Times New Roman" panose="02020603050405020304" pitchFamily="18" charset="0"/>
              </a:rPr>
              <a:t> par </a:t>
            </a:r>
            <a:r>
              <a:rPr lang="en-US" sz="2000" dirty="0" err="1" smtClean="0">
                <a:latin typeface="Times New Roman" panose="02020603050405020304" pitchFamily="18" charset="0"/>
                <a:cs typeface="Times New Roman" panose="02020603050405020304" pitchFamily="18" charset="0"/>
              </a:rPr>
              <a:t>praktiskiem</a:t>
            </a:r>
            <a:r>
              <a:rPr lang="en-US" sz="2000" dirty="0" smtClean="0">
                <a:latin typeface="Times New Roman" panose="02020603050405020304" pitchFamily="18" charset="0"/>
                <a:cs typeface="Times New Roman" panose="02020603050405020304" pitchFamily="18" charset="0"/>
              </a:rPr>
              <a:t>,</a:t>
            </a:r>
            <a:r>
              <a:rPr lang="lv-LV"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ērtiem</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un </a:t>
            </a:r>
            <a:r>
              <a:rPr lang="en-US" sz="2000" dirty="0" err="1">
                <a:latin typeface="Times New Roman" panose="02020603050405020304" pitchFamily="18" charset="0"/>
                <a:cs typeface="Times New Roman" panose="02020603050405020304" pitchFamily="18" charset="0"/>
              </a:rPr>
              <a:t>vienmēr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moderniem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apaviem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ādas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apavi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neapšaubāmi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būtu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šajā</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sarakstā</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Estētiski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elpojoši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viegli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tīrāmi</a:t>
            </a:r>
            <a:r>
              <a:rPr lang="en-US" sz="2000" dirty="0">
                <a:latin typeface="Times New Roman" panose="02020603050405020304" pitchFamily="18" charset="0"/>
                <a:cs typeface="Times New Roman" panose="02020603050405020304" pitchFamily="18" charset="0"/>
              </a:rPr>
              <a:t> un </a:t>
            </a:r>
            <a:r>
              <a:rPr lang="en-US" sz="2000" dirty="0" err="1" smtClean="0">
                <a:latin typeface="Times New Roman" panose="02020603050405020304" pitchFamily="18" charset="0"/>
                <a:cs typeface="Times New Roman" panose="02020603050405020304" pitchFamily="18" charset="0"/>
              </a:rPr>
              <a:t>kopjami</a:t>
            </a:r>
            <a:r>
              <a:rPr lang="lv-LV" sz="2000" dirty="0" smtClean="0">
                <a:latin typeface="Times New Roman" panose="02020603050405020304" pitchFamily="18" charset="0"/>
                <a:cs typeface="Times New Roman" panose="02020603050405020304" pitchFamily="18" charset="0"/>
              </a:rPr>
              <a:t>.</a:t>
            </a:r>
          </a:p>
          <a:p>
            <a:pPr marL="109728" indent="0">
              <a:buNone/>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Izturīgi</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Ērtība</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Gaisa caurlaidība</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Stils</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Ekoloģija</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Viegla kopšana</a:t>
            </a:r>
            <a:endParaRPr lang="en-US" sz="20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pPr algn="ctr"/>
            <a:r>
              <a:rPr lang="lv-LV" sz="2800" dirty="0" smtClean="0">
                <a:latin typeface="Times New Roman" panose="02020603050405020304" pitchFamily="18" charset="0"/>
                <a:cs typeface="Times New Roman" panose="02020603050405020304" pitchFamily="18" charset="0"/>
              </a:rPr>
              <a:t>ĀDA</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5212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7110" y="0"/>
            <a:ext cx="4589780" cy="6858000"/>
          </a:xfrm>
          <a:prstGeom prst="rect">
            <a:avLst/>
          </a:prstGeom>
        </p:spPr>
      </p:pic>
    </p:spTree>
    <p:extLst>
      <p:ext uri="{BB962C8B-B14F-4D97-AF65-F5344CB8AC3E}">
        <p14:creationId xmlns:p14="http://schemas.microsoft.com/office/powerpoint/2010/main" val="335846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8640"/>
            <a:ext cx="8229600" cy="5818651"/>
          </a:xfrm>
        </p:spPr>
        <p:txBody>
          <a:bodyPr>
            <a:normAutofit/>
          </a:bodyPr>
          <a:lstStyle/>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Ādas veidi</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110" y="836713"/>
            <a:ext cx="8023345" cy="4416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27584" y="5013176"/>
            <a:ext cx="7560840" cy="400110"/>
          </a:xfrm>
          <a:prstGeom prst="rect">
            <a:avLst/>
          </a:prstGeom>
          <a:noFill/>
        </p:spPr>
        <p:txBody>
          <a:bodyPr wrap="square" rtlCol="0">
            <a:spAutoFit/>
          </a:bodyPr>
          <a:lstStyle/>
          <a:p>
            <a:r>
              <a:rPr lang="lv-LV" sz="2000" dirty="0" smtClean="0">
                <a:latin typeface="Times New Roman" panose="02020603050405020304" pitchFamily="18" charset="0"/>
                <a:cs typeface="Times New Roman" panose="02020603050405020304" pitchFamily="18" charset="0"/>
              </a:rPr>
              <a:t>a. gluda āda b. nubuks c. velūrs d. zamšs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990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lstStyle/>
          <a:p>
            <a:pPr marL="109728" indent="0" algn="ctr">
              <a:buNone/>
            </a:pPr>
            <a:r>
              <a:rPr lang="lv-LV" sz="2800" b="1" dirty="0" smtClean="0">
                <a:latin typeface="Times New Roman" panose="02020603050405020304" pitchFamily="18" charset="0"/>
                <a:cs typeface="Times New Roman" panose="02020603050405020304" pitchFamily="18" charset="0"/>
              </a:rPr>
              <a:t>VELŪRS</a:t>
            </a:r>
          </a:p>
          <a:p>
            <a:pPr>
              <a:buFont typeface="Wingdings" pitchFamily="2" charset="2"/>
              <a:buChar char="Ø"/>
            </a:pPr>
            <a:endParaRPr lang="lv-LV" dirty="0"/>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To iegūst slīpējot kazu un liellopu ādu no apakšējās puses, bet cūku ādu no apmatojumu puses. Galvenās prasības:</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Velūram jābūt mīkstam, samtainam</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Elastīgam</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Vienmērīgi nokrāsotam</a:t>
            </a:r>
          </a:p>
          <a:p>
            <a:pPr marL="109728" indent="0">
              <a:buNone/>
            </a:pP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3284984"/>
            <a:ext cx="3883025" cy="257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6795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lstStyle/>
          <a:p>
            <a:pPr marL="109728" indent="0" algn="ctr">
              <a:buNone/>
            </a:pPr>
            <a:r>
              <a:rPr lang="lv-LV" sz="2800" b="1" dirty="0" smtClean="0">
                <a:latin typeface="Times New Roman" panose="02020603050405020304" pitchFamily="18" charset="0"/>
                <a:cs typeface="Times New Roman" panose="02020603050405020304" pitchFamily="18" charset="0"/>
              </a:rPr>
              <a:t>ZAMŠĀDA</a:t>
            </a: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Iegūst </a:t>
            </a:r>
            <a:r>
              <a:rPr lang="lv-LV" sz="2000" dirty="0">
                <a:latin typeface="Times New Roman" panose="02020603050405020304" pitchFamily="18" charset="0"/>
                <a:cs typeface="Times New Roman" panose="02020603050405020304" pitchFamily="18" charset="0"/>
              </a:rPr>
              <a:t>mērcējot ar smērvielām no jūras dzīvnieku taukiem. Šīs ādas blīvas, elastīgas, mīkstas, labi iekrāsotas, siltas. Šīs ādas iegūst no briežu, aļņu adām. Šīs ādas ir dārgas. No tām izgatavo ļoti elegantu apavu virsas.</a:t>
            </a:r>
          </a:p>
          <a:p>
            <a:pPr marL="109728"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198144"/>
            <a:ext cx="4532039" cy="4077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5995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5530619"/>
          </a:xfrm>
        </p:spPr>
        <p:txBody>
          <a:bodyPr>
            <a:normAutofit/>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Mākslīgā āda </a:t>
            </a:r>
            <a:r>
              <a:rPr lang="lv-LV" sz="2000" dirty="0">
                <a:latin typeface="Times New Roman" panose="02020603050405020304" pitchFamily="18" charset="0"/>
                <a:cs typeface="Times New Roman" panose="02020603050405020304" pitchFamily="18" charset="0"/>
              </a:rPr>
              <a:t>ir materiāls, kuram </a:t>
            </a:r>
            <a:r>
              <a:rPr lang="lv-LV" sz="2000" dirty="0" smtClean="0">
                <a:latin typeface="Times New Roman" panose="02020603050405020304" pitchFamily="18" charset="0"/>
                <a:cs typeface="Times New Roman" panose="02020603050405020304" pitchFamily="18" charset="0"/>
              </a:rPr>
              <a:t>ir daudzslāņu </a:t>
            </a:r>
            <a:r>
              <a:rPr lang="lv-LV" sz="2000" dirty="0">
                <a:latin typeface="Times New Roman" panose="02020603050405020304" pitchFamily="18" charset="0"/>
                <a:cs typeface="Times New Roman" panose="02020603050405020304" pitchFamily="18" charset="0"/>
              </a:rPr>
              <a:t>struktūra, kas sastāv no šķiedrainas pamatnes, impregnējošiem savienojumiem un neporainām apdares pārklājumiem</a:t>
            </a:r>
            <a:r>
              <a:rPr lang="lv-LV" sz="2000" dirty="0" smtClean="0">
                <a:latin typeface="Times New Roman" panose="02020603050405020304" pitchFamily="18" charset="0"/>
                <a:cs typeface="Times New Roman" panose="02020603050405020304" pitchFamily="18" charset="0"/>
              </a:rPr>
              <a:t>.</a:t>
            </a:r>
          </a:p>
          <a:p>
            <a:pPr marL="109728" indent="0">
              <a:buNone/>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Eko-āda </a:t>
            </a:r>
            <a:r>
              <a:rPr lang="lv-LV" sz="2000" dirty="0">
                <a:latin typeface="Times New Roman" panose="02020603050405020304" pitchFamily="18" charset="0"/>
                <a:cs typeface="Times New Roman" panose="02020603050405020304" pitchFamily="18" charset="0"/>
              </a:rPr>
              <a:t>ir </a:t>
            </a:r>
            <a:r>
              <a:rPr lang="lv-LV" sz="2000" dirty="0" smtClean="0">
                <a:latin typeface="Times New Roman" panose="02020603050405020304" pitchFamily="18" charset="0"/>
                <a:cs typeface="Times New Roman" panose="02020603050405020304" pitchFamily="18" charset="0"/>
              </a:rPr>
              <a:t>jaunākās tehnoloģijas materiāls. </a:t>
            </a:r>
            <a:r>
              <a:rPr lang="lv-LV" sz="2000" dirty="0">
                <a:latin typeface="Times New Roman" panose="02020603050405020304" pitchFamily="18" charset="0"/>
                <a:cs typeface="Times New Roman" panose="02020603050405020304" pitchFamily="18" charset="0"/>
              </a:rPr>
              <a:t>Poliuretāns, kas veido </a:t>
            </a:r>
            <a:r>
              <a:rPr lang="lv-LV" sz="2000" dirty="0" err="1">
                <a:latin typeface="Times New Roman" panose="02020603050405020304" pitchFamily="18" charset="0"/>
                <a:cs typeface="Times New Roman" panose="02020603050405020304" pitchFamily="18" charset="0"/>
              </a:rPr>
              <a:t>eko-ādas</a:t>
            </a:r>
            <a:r>
              <a:rPr lang="lv-LV" sz="2000" dirty="0">
                <a:latin typeface="Times New Roman" panose="02020603050405020304" pitchFamily="18" charset="0"/>
                <a:cs typeface="Times New Roman" panose="02020603050405020304" pitchFamily="18" charset="0"/>
              </a:rPr>
              <a:t> plēvi, ir materiāls ar augstu nodilumizturību un </a:t>
            </a:r>
            <a:r>
              <a:rPr lang="lv-LV" sz="2000" dirty="0" smtClean="0">
                <a:latin typeface="Times New Roman" panose="02020603050405020304" pitchFamily="18" charset="0"/>
                <a:cs typeface="Times New Roman" panose="02020603050405020304" pitchFamily="18" charset="0"/>
              </a:rPr>
              <a:t>salizturību līdz </a:t>
            </a:r>
            <a:r>
              <a:rPr lang="lv-LV" sz="2000" dirty="0">
                <a:latin typeface="Times New Roman" panose="02020603050405020304" pitchFamily="18" charset="0"/>
                <a:cs typeface="Times New Roman" panose="02020603050405020304" pitchFamily="18" charset="0"/>
              </a:rPr>
              <a:t>-35 ° C. Tā izgatavošanas tehnoloģiskais process sastāv </a:t>
            </a:r>
            <a:r>
              <a:rPr lang="lv-LV" sz="2000" dirty="0" smtClean="0">
                <a:latin typeface="Times New Roman" panose="02020603050405020304" pitchFamily="18" charset="0"/>
                <a:cs typeface="Times New Roman" panose="02020603050405020304" pitchFamily="18" charset="0"/>
              </a:rPr>
              <a:t>no tā, </a:t>
            </a:r>
            <a:r>
              <a:rPr lang="lv-LV" sz="2000" dirty="0">
                <a:latin typeface="Times New Roman" panose="02020603050405020304" pitchFamily="18" charset="0"/>
                <a:cs typeface="Times New Roman" panose="02020603050405020304" pitchFamily="18" charset="0"/>
              </a:rPr>
              <a:t>ka kokvilnas vai poliestera audumam tiek uzklāts poliuretāna slānis ar mikroporām.</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8388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Apavu </a:t>
            </a:r>
            <a:r>
              <a:rPr lang="lv-LV" sz="2000" dirty="0">
                <a:latin typeface="Times New Roman" panose="02020603050405020304" pitchFamily="18" charset="0"/>
                <a:cs typeface="Times New Roman" panose="02020603050405020304" pitchFamily="18" charset="0"/>
              </a:rPr>
              <a:t>ražošanā audumus pielieto ļoti plaši. Audumi, pēc to pielietojuma apavu ražošanā dalās trīs grupās:</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Audumi augšējās daļas detaļām</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Audumi apavu oderēm</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Starp stiprinātāji ādai un oderei</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Vairāk pielieto neaustos tekstilmateriālus. Austie un neaustie tekstilmateriāli ir pamatā daudzu mākslīgo virsādu veidošanā.</a:t>
            </a:r>
          </a:p>
          <a:p>
            <a:pPr>
              <a:buFont typeface="Wingdings" pitchFamily="2" charset="2"/>
              <a:buChar char="Ø"/>
            </a:pPr>
            <a:endParaRPr lang="en-US" dirty="0"/>
          </a:p>
        </p:txBody>
      </p:sp>
      <p:sp>
        <p:nvSpPr>
          <p:cNvPr id="3" name="Title 2"/>
          <p:cNvSpPr>
            <a:spLocks noGrp="1"/>
          </p:cNvSpPr>
          <p:nvPr>
            <p:ph type="title"/>
          </p:nvPr>
        </p:nvSpPr>
        <p:spPr/>
        <p:txBody>
          <a:bodyPr>
            <a:normAutofit/>
          </a:bodyPr>
          <a:lstStyle/>
          <a:p>
            <a:pPr algn="ctr"/>
            <a:r>
              <a:rPr lang="lv-LV" sz="2800" dirty="0" smtClean="0">
                <a:latin typeface="Times New Roman" panose="02020603050405020304" pitchFamily="18" charset="0"/>
                <a:cs typeface="Times New Roman" panose="02020603050405020304" pitchFamily="18" charset="0"/>
              </a:rPr>
              <a:t>TEKSTILS, AUDUMS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1330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88640"/>
            <a:ext cx="4038600" cy="5818651"/>
          </a:xfrm>
        </p:spPr>
        <p:txBody>
          <a:bodyPr>
            <a:normAutofit/>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Dabiskās šķiedras</a:t>
            </a: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Augu valstī iegūtās – kokvilna, kaņepāji, lini, vilna, zīds…</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4648200" y="188640"/>
            <a:ext cx="4038600" cy="5818651"/>
          </a:xfrm>
        </p:spPr>
        <p:txBody>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Ķīmiskā šķiedras</a:t>
            </a: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Mākslīgās – viskoze, olbaltuma, stikla, metāliskās.</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Sintētiskās – </a:t>
            </a:r>
            <a:r>
              <a:rPr lang="lv-LV" sz="2000" dirty="0" err="1" smtClean="0">
                <a:latin typeface="Times New Roman" panose="02020603050405020304" pitchFamily="18" charset="0"/>
                <a:cs typeface="Times New Roman" panose="02020603050405020304" pitchFamily="18" charset="0"/>
              </a:rPr>
              <a:t>lavsāns</a:t>
            </a:r>
            <a:r>
              <a:rPr lang="lv-LV" sz="2000" dirty="0" smtClean="0">
                <a:latin typeface="Times New Roman" panose="02020603050405020304" pitchFamily="18" charset="0"/>
                <a:cs typeface="Times New Roman" panose="02020603050405020304" pitchFamily="18" charset="0"/>
              </a:rPr>
              <a:t>, kaprons, </a:t>
            </a:r>
            <a:r>
              <a:rPr lang="lv-LV" sz="2000" dirty="0" err="1" smtClean="0">
                <a:latin typeface="Times New Roman" panose="02020603050405020304" pitchFamily="18" charset="0"/>
                <a:cs typeface="Times New Roman" panose="02020603050405020304" pitchFamily="18" charset="0"/>
              </a:rPr>
              <a:t>polielitēns</a:t>
            </a:r>
            <a:r>
              <a:rPr lang="lv-LV" sz="2000" dirty="0" smtClean="0">
                <a:latin typeface="Times New Roman" panose="02020603050405020304" pitchFamily="18" charset="0"/>
                <a:cs typeface="Times New Roman" panose="02020603050405020304" pitchFamily="18" charset="0"/>
              </a:rPr>
              <a:t>.</a:t>
            </a:r>
          </a:p>
          <a:p>
            <a:pPr>
              <a:buFont typeface="Wingdings" pitchFamily="2" charset="2"/>
              <a:buChar char="Ø"/>
            </a:pPr>
            <a:endParaRPr lang="en-US" dirty="0"/>
          </a:p>
        </p:txBody>
      </p:sp>
    </p:spTree>
    <p:extLst>
      <p:ext uri="{BB962C8B-B14F-4D97-AF65-F5344CB8AC3E}">
        <p14:creationId xmlns:p14="http://schemas.microsoft.com/office/powerpoint/2010/main" val="133502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2627604" cy="1743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884522" y="270414"/>
            <a:ext cx="2016224" cy="400110"/>
          </a:xfrm>
          <a:prstGeom prst="rect">
            <a:avLst/>
          </a:prstGeom>
          <a:noFill/>
        </p:spPr>
        <p:txBody>
          <a:bodyPr wrap="square" rtlCol="0">
            <a:spAutoFit/>
          </a:bodyPr>
          <a:lstStyle/>
          <a:p>
            <a:r>
              <a:rPr lang="lv-LV" sz="2000" dirty="0" smtClean="0">
                <a:latin typeface="Times New Roman" panose="02020603050405020304" pitchFamily="18" charset="0"/>
                <a:cs typeface="Times New Roman" panose="02020603050405020304" pitchFamily="18" charset="0"/>
              </a:rPr>
              <a:t>Tekstilmateriāls</a:t>
            </a:r>
            <a:endParaRPr lang="lv-LV" sz="2000" dirty="0">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260648"/>
            <a:ext cx="2420937"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932040" y="836712"/>
            <a:ext cx="1296144" cy="369332"/>
          </a:xfrm>
          <a:prstGeom prst="rect">
            <a:avLst/>
          </a:prstGeom>
          <a:noFill/>
        </p:spPr>
        <p:txBody>
          <a:bodyPr wrap="square" rtlCol="0">
            <a:spAutoFit/>
          </a:bodyPr>
          <a:lstStyle/>
          <a:p>
            <a:r>
              <a:rPr lang="en-US" dirty="0"/>
              <a:t> </a:t>
            </a:r>
            <a:r>
              <a:rPr lang="lv-LV" dirty="0" smtClean="0">
                <a:latin typeface="Times New Roman" panose="02020603050405020304" pitchFamily="18" charset="0"/>
                <a:cs typeface="Times New Roman" panose="02020603050405020304" pitchFamily="18" charset="0"/>
              </a:rPr>
              <a:t>Sintētika</a:t>
            </a:r>
            <a:endParaRPr lang="lv-LV" dirty="0">
              <a:latin typeface="Times New Roman" panose="02020603050405020304" pitchFamily="18" charset="0"/>
              <a:cs typeface="Times New Roman" panose="02020603050405020304" pitchFamily="18" charset="0"/>
            </a:endParaRPr>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897421"/>
            <a:ext cx="2352675" cy="178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173" y="3683358"/>
            <a:ext cx="2084387"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flipH="1">
            <a:off x="2884522" y="2866292"/>
            <a:ext cx="1183421" cy="400110"/>
          </a:xfrm>
          <a:prstGeom prst="rect">
            <a:avLst/>
          </a:prstGeom>
          <a:noFill/>
        </p:spPr>
        <p:txBody>
          <a:bodyPr wrap="square" rtlCol="0">
            <a:spAutoFit/>
          </a:bodyPr>
          <a:lstStyle/>
          <a:p>
            <a:r>
              <a:rPr lang="lv-LV" sz="2000" dirty="0" smtClean="0">
                <a:latin typeface="Times New Roman" panose="02020603050405020304" pitchFamily="18" charset="0"/>
                <a:cs typeface="Times New Roman" panose="02020603050405020304" pitchFamily="18" charset="0"/>
              </a:rPr>
              <a:t>Kokvilna</a:t>
            </a:r>
            <a:endParaRPr lang="lv-LV" sz="20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2388272" y="4869160"/>
            <a:ext cx="1094524" cy="707886"/>
          </a:xfrm>
          <a:prstGeom prst="rect">
            <a:avLst/>
          </a:prstGeom>
          <a:noFill/>
        </p:spPr>
        <p:txBody>
          <a:bodyPr wrap="square" rtlCol="0">
            <a:spAutoFit/>
          </a:bodyPr>
          <a:lstStyle/>
          <a:p>
            <a:r>
              <a:rPr lang="lv-LV" sz="2000" dirty="0" smtClean="0">
                <a:latin typeface="Times New Roman" panose="02020603050405020304" pitchFamily="18" charset="0"/>
                <a:cs typeface="Times New Roman" panose="02020603050405020304" pitchFamily="18" charset="0"/>
              </a:rPr>
              <a:t>Āfrikas neilons</a:t>
            </a:r>
            <a:endParaRPr lang="lv-LV" sz="2000" dirty="0">
              <a:latin typeface="Times New Roman" panose="02020603050405020304" pitchFamily="18" charset="0"/>
              <a:cs typeface="Times New Roman" panose="02020603050405020304" pitchFamily="18" charset="0"/>
            </a:endParaRPr>
          </a:p>
        </p:txBody>
      </p:sp>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4207" y="2122786"/>
            <a:ext cx="2420937"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44988" y="4420969"/>
            <a:ext cx="2043113"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355977" y="3235623"/>
            <a:ext cx="2009654" cy="400110"/>
          </a:xfrm>
          <a:prstGeom prst="rect">
            <a:avLst/>
          </a:prstGeom>
          <a:noFill/>
        </p:spPr>
        <p:txBody>
          <a:bodyPr wrap="square" rtlCol="0">
            <a:spAutoFit/>
          </a:bodyPr>
          <a:lstStyle/>
          <a:p>
            <a:r>
              <a:rPr lang="lv-LV" sz="2000" dirty="0" smtClean="0">
                <a:latin typeface="Times New Roman" panose="02020603050405020304" pitchFamily="18" charset="0"/>
                <a:cs typeface="Times New Roman" panose="02020603050405020304" pitchFamily="18" charset="0"/>
              </a:rPr>
              <a:t>Audums un āda</a:t>
            </a:r>
            <a:endParaRPr lang="lv-LV" sz="20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5148063" y="5442526"/>
            <a:ext cx="1217567" cy="400110"/>
          </a:xfrm>
          <a:prstGeom prst="rect">
            <a:avLst/>
          </a:prstGeom>
          <a:noFill/>
        </p:spPr>
        <p:txBody>
          <a:bodyPr wrap="square" rtlCol="0">
            <a:spAutoFit/>
          </a:bodyPr>
          <a:lstStyle/>
          <a:p>
            <a:r>
              <a:rPr lang="lv-LV" sz="2000" dirty="0" smtClean="0">
                <a:latin typeface="Times New Roman" panose="02020603050405020304" pitchFamily="18" charset="0"/>
                <a:cs typeface="Times New Roman" panose="02020603050405020304" pitchFamily="18" charset="0"/>
              </a:rPr>
              <a:t>Audums</a:t>
            </a:r>
            <a:endParaRPr lang="lv-LV"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1509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lv-LV" sz="2000" dirty="0" smtClean="0">
                <a:latin typeface="Times New Roman" panose="02020603050405020304" pitchFamily="18" charset="0"/>
                <a:cs typeface="Times New Roman" panose="02020603050405020304" pitchFamily="18" charset="0"/>
              </a:rPr>
              <a:t>GUMIJA</a:t>
            </a:r>
            <a:endParaRPr lang="en-US" sz="2000" dirty="0">
              <a:latin typeface="Times New Roman" panose="02020603050405020304" pitchFamily="18" charset="0"/>
              <a:cs typeface="Times New Roman" panose="02020603050405020304" pitchFamily="18" charset="0"/>
            </a:endParaRPr>
          </a:p>
        </p:txBody>
      </p:sp>
      <p:sp>
        <p:nvSpPr>
          <p:cNvPr id="5" name="Oval 4"/>
          <p:cNvSpPr/>
          <p:nvPr/>
        </p:nvSpPr>
        <p:spPr>
          <a:xfrm>
            <a:off x="683568" y="1285146"/>
            <a:ext cx="2808312" cy="23368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Zoles, pazoles, papēži</a:t>
            </a:r>
            <a:endParaRPr lang="en-US" sz="2000" dirty="0">
              <a:latin typeface="Times New Roman" panose="02020603050405020304" pitchFamily="18" charset="0"/>
              <a:cs typeface="Times New Roman" panose="02020603050405020304" pitchFamily="18" charset="0"/>
            </a:endParaRPr>
          </a:p>
        </p:txBody>
      </p:sp>
      <p:sp>
        <p:nvSpPr>
          <p:cNvPr id="6" name="Oval 5"/>
          <p:cNvSpPr/>
          <p:nvPr/>
        </p:nvSpPr>
        <p:spPr>
          <a:xfrm>
            <a:off x="5220072" y="1389711"/>
            <a:ext cx="2880320" cy="22322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Loksnēs, štancētās, formētās</a:t>
            </a:r>
            <a:endParaRPr lang="en-US" sz="2000" dirty="0">
              <a:latin typeface="Times New Roman" panose="02020603050405020304" pitchFamily="18" charset="0"/>
              <a:cs typeface="Times New Roman" panose="02020603050405020304" pitchFamily="18" charset="0"/>
            </a:endParaRPr>
          </a:p>
        </p:txBody>
      </p:sp>
      <p:sp>
        <p:nvSpPr>
          <p:cNvPr id="7" name="Oval 6"/>
          <p:cNvSpPr/>
          <p:nvPr/>
        </p:nvSpPr>
        <p:spPr>
          <a:xfrm>
            <a:off x="2843808" y="3356993"/>
            <a:ext cx="3312368" cy="26642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smtClean="0">
                <a:latin typeface="Times New Roman" panose="02020603050405020304" pitchFamily="18" charset="0"/>
                <a:cs typeface="Times New Roman" panose="02020603050405020304" pitchFamily="18" charset="0"/>
              </a:rPr>
              <a:t>Monolītās, porainās, daudzkārtu</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56828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602627"/>
          </a:xfrm>
        </p:spPr>
        <p:txBody>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Gumijas </a:t>
            </a:r>
            <a:r>
              <a:rPr lang="lv-LV" sz="2000" dirty="0">
                <a:latin typeface="Times New Roman" panose="02020603050405020304" pitchFamily="18" charset="0"/>
                <a:cs typeface="Times New Roman" panose="02020603050405020304" pitchFamily="18" charset="0"/>
              </a:rPr>
              <a:t>izstrādājumi daudzējādā ziņā pārspēj ādu. Tie nemirkst, ir mīksti un plastiski, mazāk slīd. No nodilšanas pārspēj ādu 1.5-2 reizes. Pēc racionālas apavu konstrukcijas, gumijas zoles neveido nekādas neērtības. Vidēji porainās gumijas zoles kalpo 5-12 mēnešus, </a:t>
            </a:r>
            <a:r>
              <a:rPr lang="lv-LV" sz="2000" dirty="0" err="1">
                <a:latin typeface="Times New Roman" panose="02020603050405020304" pitchFamily="18" charset="0"/>
                <a:cs typeface="Times New Roman" panose="02020603050405020304" pitchFamily="18" charset="0"/>
              </a:rPr>
              <a:t>transparenrās</a:t>
            </a:r>
            <a:r>
              <a:rPr lang="lv-LV" sz="2000" dirty="0">
                <a:latin typeface="Times New Roman" panose="02020603050405020304" pitchFamily="18" charset="0"/>
                <a:cs typeface="Times New Roman" panose="02020603050405020304" pitchFamily="18" charset="0"/>
              </a:rPr>
              <a:t> zoles no 12-24 mēneši.</a:t>
            </a:r>
          </a:p>
          <a:p>
            <a:pPr>
              <a:buFont typeface="Wingdings" pitchFamily="2" charset="2"/>
              <a:buChar char="Ø"/>
            </a:pPr>
            <a:r>
              <a:rPr lang="en-US" sz="2000" dirty="0" err="1">
                <a:latin typeface="Times New Roman" panose="02020603050405020304" pitchFamily="18" charset="0"/>
                <a:cs typeface="Times New Roman" panose="02020603050405020304" pitchFamily="18" charset="0"/>
              </a:rPr>
              <a:t>Transparentā</a:t>
            </a:r>
            <a:r>
              <a:rPr lang="en-US" sz="2000" dirty="0">
                <a:latin typeface="Times New Roman" panose="02020603050405020304" pitchFamily="18" charset="0"/>
                <a:cs typeface="Times New Roman" panose="02020603050405020304" pitchFamily="18" charset="0"/>
              </a:rPr>
              <a:t> gumija </a:t>
            </a:r>
            <a:r>
              <a:rPr lang="en-US" sz="2000" dirty="0" err="1">
                <a:latin typeface="Times New Roman" panose="02020603050405020304" pitchFamily="18" charset="0"/>
                <a:cs typeface="Times New Roman" panose="02020603050405020304" pitchFamily="18" charset="0"/>
              </a:rPr>
              <a:t>tiek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gatavota</a:t>
            </a:r>
            <a:r>
              <a:rPr lang="en-US" sz="2000" dirty="0">
                <a:latin typeface="Times New Roman" panose="02020603050405020304" pitchFamily="18" charset="0"/>
                <a:cs typeface="Times New Roman" panose="02020603050405020304" pitchFamily="18" charset="0"/>
              </a:rPr>
              <a:t> no </a:t>
            </a:r>
            <a:r>
              <a:rPr lang="en-US" sz="2000" dirty="0" err="1">
                <a:latin typeface="Times New Roman" panose="02020603050405020304" pitchFamily="18" charset="0"/>
                <a:cs typeface="Times New Roman" panose="02020603050405020304" pitchFamily="18" charset="0"/>
              </a:rPr>
              <a:t>sintētiskā</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kaučuka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Šī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gumija</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g</a:t>
            </a:r>
            <a:r>
              <a:rPr lang="lv-LV" sz="2000" dirty="0">
                <a:latin typeface="Times New Roman" panose="02020603050405020304" pitchFamily="18" charset="0"/>
                <a:cs typeface="Times New Roman" panose="02020603050405020304" pitchFamily="18" charset="0"/>
              </a:rPr>
              <a:t>ā</a:t>
            </a:r>
            <a:r>
              <a:rPr lang="en-US" sz="2000" dirty="0" err="1" smtClean="0">
                <a:latin typeface="Times New Roman" panose="02020603050405020304" pitchFamily="18" charset="0"/>
                <a:cs typeface="Times New Roman" panose="02020603050405020304" pitchFamily="18" charset="0"/>
              </a:rPr>
              <a:t>lvenokārt</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tiek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stiprināta</a:t>
            </a:r>
            <a:r>
              <a:rPr lang="en-US" sz="2000" dirty="0">
                <a:latin typeface="Times New Roman" panose="02020603050405020304" pitchFamily="18" charset="0"/>
                <a:cs typeface="Times New Roman" panose="02020603050405020304" pitchFamily="18" charset="0"/>
              </a:rPr>
              <a:t> pie </a:t>
            </a:r>
            <a:r>
              <a:rPr lang="en-US" sz="2000" dirty="0" err="1">
                <a:latin typeface="Times New Roman" panose="02020603050405020304" pitchFamily="18" charset="0"/>
                <a:cs typeface="Times New Roman" panose="02020603050405020304" pitchFamily="18" charset="0"/>
              </a:rPr>
              <a:t>apaviem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līmējot</a:t>
            </a:r>
            <a:r>
              <a:rPr lang="en-US" dirty="0"/>
              <a:t>.</a:t>
            </a:r>
          </a:p>
          <a:p>
            <a:pPr marL="109728" indent="0">
              <a:buNone/>
            </a:pPr>
            <a:endParaRPr lang="en-US" dirty="0"/>
          </a:p>
        </p:txBody>
      </p:sp>
    </p:spTree>
    <p:extLst>
      <p:ext uri="{BB962C8B-B14F-4D97-AF65-F5344CB8AC3E}">
        <p14:creationId xmlns:p14="http://schemas.microsoft.com/office/powerpoint/2010/main" val="40255365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4165895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5530619"/>
          </a:xfrm>
        </p:spPr>
        <p:txBody>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b="1" dirty="0" smtClean="0">
                <a:latin typeface="Times New Roman" panose="02020603050405020304" pitchFamily="18" charset="0"/>
                <a:cs typeface="Times New Roman" panose="02020603050405020304" pitchFamily="18" charset="0"/>
              </a:rPr>
              <a:t>Štancētie </a:t>
            </a:r>
            <a:r>
              <a:rPr lang="lv-LV" sz="2000" b="1" dirty="0">
                <a:latin typeface="Times New Roman" panose="02020603050405020304" pitchFamily="18" charset="0"/>
                <a:cs typeface="Times New Roman" panose="02020603050405020304" pitchFamily="18" charset="0"/>
              </a:rPr>
              <a:t>gumijas papēži ir:</a:t>
            </a:r>
          </a:p>
          <a:p>
            <a:pPr marL="109728" indent="0">
              <a:buNone/>
            </a:pPr>
            <a:r>
              <a:rPr lang="lv-LV" sz="2000" dirty="0">
                <a:latin typeface="Times New Roman" panose="02020603050405020304" pitchFamily="18" charset="0"/>
                <a:cs typeface="Times New Roman" panose="02020603050405020304" pitchFamily="18" charset="0"/>
              </a:rPr>
              <a:t>Zemie no 25 mm</a:t>
            </a:r>
          </a:p>
          <a:p>
            <a:pPr marL="109728" indent="0">
              <a:buNone/>
            </a:pPr>
            <a:r>
              <a:rPr lang="lv-LV" sz="2000" dirty="0">
                <a:latin typeface="Times New Roman" panose="02020603050405020304" pitchFamily="18" charset="0"/>
                <a:cs typeface="Times New Roman" panose="02020603050405020304" pitchFamily="18" charset="0"/>
              </a:rPr>
              <a:t>Vidējie līdz 40mm</a:t>
            </a:r>
          </a:p>
          <a:p>
            <a:pPr marL="109728" indent="0">
              <a:buNone/>
            </a:pPr>
            <a:r>
              <a:rPr lang="lv-LV" sz="2000" dirty="0" smtClean="0">
                <a:latin typeface="Times New Roman" panose="02020603050405020304" pitchFamily="18" charset="0"/>
                <a:cs typeface="Times New Roman" panose="02020603050405020304" pitchFamily="18" charset="0"/>
              </a:rPr>
              <a:t>Pus papēži </a:t>
            </a:r>
            <a:r>
              <a:rPr lang="lv-LV" sz="2000" dirty="0">
                <a:latin typeface="Times New Roman" panose="02020603050405020304" pitchFamily="18" charset="0"/>
                <a:cs typeface="Times New Roman" panose="02020603050405020304" pitchFamily="18" charset="0"/>
              </a:rPr>
              <a:t>6-10 mm, bez augšējās daļas iedobuma. </a:t>
            </a:r>
            <a:endParaRPr lang="lv-LV" sz="2000" dirty="0" smtClean="0">
              <a:latin typeface="Times New Roman" panose="02020603050405020304" pitchFamily="18" charset="0"/>
              <a:cs typeface="Times New Roman" panose="02020603050405020304" pitchFamily="18" charset="0"/>
            </a:endParaRPr>
          </a:p>
          <a:p>
            <a:pPr marL="109728" indent="0">
              <a:buNone/>
            </a:pPr>
            <a:endParaRPr lang="lv-LV" sz="2000" b="1"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b="1" dirty="0">
                <a:latin typeface="Times New Roman" panose="02020603050405020304" pitchFamily="18" charset="0"/>
                <a:cs typeface="Times New Roman" panose="02020603050405020304" pitchFamily="18" charset="0"/>
              </a:rPr>
              <a:t>Gumijas pasitņu biezums 6 mm.</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Ļoti plašs pielietojums ir štancētām gumijas pazolēm. Tās ir arī ļoti plānas, un tās sauc par profilaktiskajām pazolēm. Tās uzlīmē ādas zolēm pie apavu ražošanas. </a:t>
            </a:r>
          </a:p>
          <a:p>
            <a:pPr marL="109728" indent="0">
              <a:buNone/>
            </a:pPr>
            <a:endParaRPr lang="en-US" dirty="0"/>
          </a:p>
        </p:txBody>
      </p:sp>
    </p:spTree>
    <p:extLst>
      <p:ext uri="{BB962C8B-B14F-4D97-AF65-F5344CB8AC3E}">
        <p14:creationId xmlns:p14="http://schemas.microsoft.com/office/powerpoint/2010/main" val="18380816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0660078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9761"/>
            <a:ext cx="3439490" cy="343949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00" y="3042991"/>
            <a:ext cx="6350000" cy="3810000"/>
          </a:xfrm>
          <a:prstGeom prst="rect">
            <a:avLst/>
          </a:prstGeom>
        </p:spPr>
      </p:pic>
    </p:spTree>
    <p:extLst>
      <p:ext uri="{BB962C8B-B14F-4D97-AF65-F5344CB8AC3E}">
        <p14:creationId xmlns:p14="http://schemas.microsoft.com/office/powerpoint/2010/main" val="26122006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en-US" sz="2000" dirty="0" smtClean="0">
                <a:latin typeface="Times New Roman" panose="02020603050405020304" pitchFamily="18" charset="0"/>
                <a:cs typeface="Times New Roman" panose="02020603050405020304" pitchFamily="18" charset="0"/>
              </a:rPr>
              <a:t>Termoplastiskās </a:t>
            </a:r>
            <a:r>
              <a:rPr lang="en-US" sz="2000" dirty="0">
                <a:latin typeface="Times New Roman" panose="02020603050405020304" pitchFamily="18" charset="0"/>
                <a:cs typeface="Times New Roman" panose="02020603050405020304" pitchFamily="18" charset="0"/>
              </a:rPr>
              <a:t>gumijas (TPR) apavu nozarē plaši izmanto dažāda veida zoles, apavu platformu, koka zolīšu un gumijas zābaku </a:t>
            </a:r>
            <a:r>
              <a:rPr lang="en-US" sz="2000" dirty="0" smtClean="0">
                <a:latin typeface="Times New Roman" panose="02020603050405020304" pitchFamily="18" charset="0"/>
                <a:cs typeface="Times New Roman" panose="02020603050405020304" pitchFamily="18" charset="0"/>
              </a:rPr>
              <a:t>ražošanai</a:t>
            </a: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Viegla un ekonomiska apstrāde</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Lieliska cenas un kvalitātes attiecība</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Lieliska estētiskā daudzpusība</a:t>
            </a: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Pilnīga pārstrādājamība</a:t>
            </a:r>
            <a:endParaRPr lang="lv-LV" sz="20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pPr algn="ctr"/>
            <a:r>
              <a:rPr lang="lv-LV" sz="2800" dirty="0" smtClean="0">
                <a:latin typeface="Times New Roman" panose="02020603050405020304" pitchFamily="18" charset="0"/>
                <a:cs typeface="Times New Roman" panose="02020603050405020304" pitchFamily="18" charset="0"/>
              </a:rPr>
              <a:t>TERMOPLASTISKĀ GUMIJA</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42791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0856" y="404813"/>
            <a:ext cx="5602287" cy="5602287"/>
          </a:xfrm>
        </p:spPr>
      </p:pic>
    </p:spTree>
    <p:extLst>
      <p:ext uri="{BB962C8B-B14F-4D97-AF65-F5344CB8AC3E}">
        <p14:creationId xmlns:p14="http://schemas.microsoft.com/office/powerpoint/2010/main" val="20705116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en-US" sz="2000" dirty="0" err="1" smtClean="0">
                <a:latin typeface="Times New Roman" panose="02020603050405020304" pitchFamily="18" charset="0"/>
                <a:cs typeface="Times New Roman" panose="02020603050405020304" pitchFamily="18" charset="0"/>
              </a:rPr>
              <a:t>Polivinilhlorīds</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ir termoplastisks plastmasas </a:t>
            </a:r>
            <a:r>
              <a:rPr lang="en-US" sz="2000" dirty="0" smtClean="0">
                <a:latin typeface="Times New Roman" panose="02020603050405020304" pitchFamily="18" charset="0"/>
                <a:cs typeface="Times New Roman" panose="02020603050405020304" pitchFamily="18" charset="0"/>
              </a:rPr>
              <a:t>materiāls</a:t>
            </a:r>
            <a:r>
              <a:rPr lang="lv-LV" sz="2000" dirty="0">
                <a:latin typeface="Times New Roman" panose="02020603050405020304" pitchFamily="18" charset="0"/>
                <a:cs typeface="Times New Roman" panose="02020603050405020304" pitchFamily="18" charset="0"/>
              </a:rPr>
              <a:t>, </a:t>
            </a:r>
            <a:r>
              <a:rPr lang="lv-LV" sz="2000" dirty="0" smtClean="0">
                <a:latin typeface="Times New Roman" panose="02020603050405020304" pitchFamily="18" charset="0"/>
                <a:cs typeface="Times New Roman" panose="02020603050405020304" pitchFamily="18" charset="0"/>
              </a:rPr>
              <a:t>šis </a:t>
            </a:r>
            <a:r>
              <a:rPr lang="lv-LV" sz="2000" dirty="0">
                <a:latin typeface="Times New Roman" panose="02020603050405020304" pitchFamily="18" charset="0"/>
                <a:cs typeface="Times New Roman" panose="02020603050405020304" pitchFamily="18" charset="0"/>
              </a:rPr>
              <a:t>materiāls ir ļoti ciets un tam ir augsts elastības modulis. Polivinilhlorīds ir </a:t>
            </a:r>
            <a:r>
              <a:rPr lang="lv-LV" sz="2000" dirty="0" smtClean="0">
                <a:latin typeface="Times New Roman" panose="02020603050405020304" pitchFamily="18" charset="0"/>
                <a:cs typeface="Times New Roman" panose="02020603050405020304" pitchFamily="18" charset="0"/>
              </a:rPr>
              <a:t>ķīmiski </a:t>
            </a:r>
            <a:r>
              <a:rPr lang="lv-LV" sz="2000" dirty="0">
                <a:latin typeface="Times New Roman" panose="02020603050405020304" pitchFamily="18" charset="0"/>
                <a:cs typeface="Times New Roman" panose="02020603050405020304" pitchFamily="18" charset="0"/>
              </a:rPr>
              <a:t>izturīgs un tam ir izcila </a:t>
            </a:r>
            <a:r>
              <a:rPr lang="lv-LV" sz="2000" dirty="0" smtClean="0">
                <a:latin typeface="Times New Roman" panose="02020603050405020304" pitchFamily="18" charset="0"/>
                <a:cs typeface="Times New Roman" panose="02020603050405020304" pitchFamily="18" charset="0"/>
              </a:rPr>
              <a:t>ugunsizturība.</a:t>
            </a:r>
          </a:p>
          <a:p>
            <a:pPr>
              <a:buFont typeface="Wingdings" pitchFamily="2" charset="2"/>
              <a:buChar char="Ø"/>
            </a:pPr>
            <a:r>
              <a:rPr lang="en-US" sz="2000" dirty="0">
                <a:latin typeface="Times New Roman" panose="02020603050405020304" pitchFamily="18" charset="0"/>
                <a:cs typeface="Times New Roman" panose="02020603050405020304" pitchFamily="18" charset="0"/>
              </a:rPr>
              <a:t>PVC putuplasta </a:t>
            </a:r>
            <a:r>
              <a:rPr lang="en-US" sz="2000" dirty="0" smtClean="0">
                <a:latin typeface="Times New Roman" panose="02020603050405020304" pitchFamily="18" charset="0"/>
                <a:cs typeface="Times New Roman" panose="02020603050405020304" pitchFamily="18" charset="0"/>
              </a:rPr>
              <a:t>loksn</a:t>
            </a:r>
            <a:r>
              <a:rPr lang="lv-LV" sz="2000" dirty="0" smtClean="0">
                <a:latin typeface="Times New Roman" panose="02020603050405020304" pitchFamily="18" charset="0"/>
                <a:cs typeface="Times New Roman" panose="02020603050405020304" pitchFamily="18" charset="0"/>
              </a:rPr>
              <a:t>i </a:t>
            </a:r>
            <a:r>
              <a:rPr lang="lv-LV" sz="2000" dirty="0">
                <a:latin typeface="Times New Roman" panose="02020603050405020304" pitchFamily="18" charset="0"/>
                <a:cs typeface="Times New Roman" panose="02020603050405020304" pitchFamily="18" charset="0"/>
              </a:rPr>
              <a:t>p</a:t>
            </a:r>
            <a:r>
              <a:rPr lang="en-US" sz="2000" dirty="0" smtClean="0">
                <a:latin typeface="Times New Roman" panose="02020603050405020304" pitchFamily="18" charset="0"/>
                <a:cs typeface="Times New Roman" panose="02020603050405020304" pitchFamily="18" charset="0"/>
              </a:rPr>
              <a:t>arasti izmanto </a:t>
            </a:r>
            <a:r>
              <a:rPr lang="en-US" sz="2000" dirty="0">
                <a:latin typeface="Times New Roman" panose="02020603050405020304" pitchFamily="18" charset="0"/>
                <a:cs typeface="Times New Roman" panose="02020603050405020304" pitchFamily="18" charset="0"/>
              </a:rPr>
              <a:t>flip </a:t>
            </a:r>
            <a:r>
              <a:rPr lang="en-US" sz="2000" dirty="0" smtClean="0">
                <a:latin typeface="Times New Roman" panose="02020603050405020304" pitchFamily="18" charset="0"/>
                <a:cs typeface="Times New Roman" panose="02020603050405020304" pitchFamily="18" charset="0"/>
              </a:rPr>
              <a:t>flop čības </a:t>
            </a:r>
            <a:r>
              <a:rPr lang="en-US" sz="2000" dirty="0">
                <a:latin typeface="Times New Roman" panose="02020603050405020304" pitchFamily="18" charset="0"/>
                <a:cs typeface="Times New Roman" panose="02020603050405020304" pitchFamily="18" charset="0"/>
              </a:rPr>
              <a:t>kā zoli</a:t>
            </a:r>
            <a:r>
              <a:rPr lang="en-US" sz="2000" dirty="0" smtClean="0">
                <a:latin typeface="Times New Roman" panose="02020603050405020304" pitchFamily="18" charset="0"/>
                <a:cs typeface="Times New Roman" panose="02020603050405020304" pitchFamily="18" charset="0"/>
              </a:rPr>
              <a:t>.</a:t>
            </a:r>
            <a:endParaRPr lang="lv-LV" sz="2000" dirty="0" smtClean="0">
              <a:latin typeface="Times New Roman" panose="02020603050405020304" pitchFamily="18" charset="0"/>
              <a:cs typeface="Times New Roman" panose="02020603050405020304" pitchFamily="18" charset="0"/>
            </a:endParaRPr>
          </a:p>
          <a:p>
            <a:pPr marL="109728" indent="0">
              <a:buNone/>
            </a:pPr>
            <a:endParaRPr lang="lv-LV" dirty="0" smtClean="0"/>
          </a:p>
          <a:p>
            <a:pPr>
              <a:buFont typeface="Wingdings" pitchFamily="2" charset="2"/>
              <a:buChar char="Ø"/>
            </a:pPr>
            <a:r>
              <a:rPr lang="en-US" sz="2000" dirty="0">
                <a:hlinkClick r:id="rId2"/>
              </a:rPr>
              <a:t>https</a:t>
            </a:r>
            <a:r>
              <a:rPr lang="en-US" sz="2000" dirty="0" smtClean="0">
                <a:hlinkClick r:id="rId2"/>
              </a:rPr>
              <a:t>://youtu.be/T9ivIsTbW8E</a:t>
            </a:r>
            <a:endParaRPr lang="lv-LV" sz="2000" dirty="0" smtClean="0"/>
          </a:p>
          <a:p>
            <a:pPr>
              <a:buFont typeface="Wingdings" pitchFamily="2" charset="2"/>
              <a:buChar char="Ø"/>
            </a:pPr>
            <a:r>
              <a:rPr lang="en-US" sz="2000" dirty="0">
                <a:hlinkClick r:id="rId3" action="ppaction://hlinkpres?slideindex=1&amp;slidetitle="/>
              </a:rPr>
              <a:t>https://youtu.be/HLTZdeEcnjQ</a:t>
            </a:r>
            <a:endParaRPr lang="en-US" sz="2000" dirty="0"/>
          </a:p>
        </p:txBody>
      </p:sp>
      <p:sp>
        <p:nvSpPr>
          <p:cNvPr id="3" name="Title 2"/>
          <p:cNvSpPr>
            <a:spLocks noGrp="1"/>
          </p:cNvSpPr>
          <p:nvPr>
            <p:ph type="title"/>
          </p:nvPr>
        </p:nvSpPr>
        <p:spPr/>
        <p:txBody>
          <a:bodyPr>
            <a:normAutofit/>
          </a:bodyPr>
          <a:lstStyle/>
          <a:p>
            <a:pPr algn="ctr"/>
            <a:r>
              <a:rPr lang="lv-LV" sz="2800" dirty="0" err="1" smtClean="0">
                <a:latin typeface="Times New Roman" panose="02020603050405020304" pitchFamily="18" charset="0"/>
                <a:cs typeface="Times New Roman" panose="02020603050405020304" pitchFamily="18" charset="0"/>
              </a:rPr>
              <a:t>Polivilnilhorīds</a:t>
            </a:r>
            <a:r>
              <a:rPr lang="lv-LV" sz="2800" dirty="0" smtClean="0">
                <a:latin typeface="Times New Roman" panose="02020603050405020304" pitchFamily="18" charset="0"/>
                <a:cs typeface="Times New Roman" panose="02020603050405020304" pitchFamily="18" charset="0"/>
              </a:rPr>
              <a:t> (PVC)</a:t>
            </a:r>
            <a:endParaRPr lang="lv-LV"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20313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lv-LV" sz="2000" dirty="0">
                <a:latin typeface="Times New Roman" panose="02020603050405020304" pitchFamily="18" charset="0"/>
                <a:cs typeface="Times New Roman" panose="02020603050405020304" pitchFamily="18" charset="0"/>
              </a:rPr>
              <a:t>Tur, kur gumija satiekas ar ceļu - apavu </a:t>
            </a:r>
            <a:r>
              <a:rPr lang="lv-LV" sz="2000" dirty="0" err="1">
                <a:latin typeface="Times New Roman" panose="02020603050405020304" pitchFamily="18" charset="0"/>
                <a:cs typeface="Times New Roman" panose="02020603050405020304" pitchFamily="18" charset="0"/>
              </a:rPr>
              <a:t>ārzole</a:t>
            </a:r>
            <a:r>
              <a:rPr lang="lv-LV" sz="2000" dirty="0">
                <a:latin typeface="Times New Roman" panose="02020603050405020304" pitchFamily="18" charset="0"/>
                <a:cs typeface="Times New Roman" panose="02020603050405020304" pitchFamily="18" charset="0"/>
              </a:rPr>
              <a:t> - ir divas galvenās materiālu iedalījumi: dabīgais kaučuks un sintētika, piemēram, etilēna </a:t>
            </a:r>
            <a:r>
              <a:rPr lang="lv-LV" sz="2000" dirty="0" err="1">
                <a:latin typeface="Times New Roman" panose="02020603050405020304" pitchFamily="18" charset="0"/>
                <a:cs typeface="Times New Roman" panose="02020603050405020304" pitchFamily="18" charset="0"/>
              </a:rPr>
              <a:t>vinilacetāts</a:t>
            </a:r>
            <a:r>
              <a:rPr lang="lv-LV" sz="2000" dirty="0">
                <a:latin typeface="Times New Roman" panose="02020603050405020304" pitchFamily="18" charset="0"/>
                <a:cs typeface="Times New Roman" panose="02020603050405020304" pitchFamily="18" charset="0"/>
              </a:rPr>
              <a:t> vai EVA.</a:t>
            </a:r>
            <a:endParaRPr lang="en-US" sz="20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pPr algn="ctr"/>
            <a:r>
              <a:rPr lang="lv-LV" sz="2800" dirty="0" smtClean="0">
                <a:latin typeface="Times New Roman" panose="02020603050405020304" pitchFamily="18" charset="0"/>
                <a:cs typeface="Times New Roman" panose="02020603050405020304" pitchFamily="18" charset="0"/>
              </a:rPr>
              <a:t>ETILVINILACETĀTS VAI EVA</a:t>
            </a:r>
            <a:endParaRPr lang="en-US" sz="28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564904"/>
            <a:ext cx="4448944" cy="3539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6306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76672"/>
            <a:ext cx="8229600" cy="5530619"/>
          </a:xfrm>
        </p:spPr>
        <p:txBody>
          <a:bodyPr>
            <a:normAutofit/>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b="1" dirty="0" smtClean="0">
                <a:latin typeface="Times New Roman" panose="02020603050405020304" pitchFamily="18" charset="0"/>
                <a:cs typeface="Times New Roman" panose="02020603050405020304" pitchFamily="18" charset="0"/>
              </a:rPr>
              <a:t>Etilēna</a:t>
            </a:r>
            <a:r>
              <a:rPr lang="lv-LV" sz="2000" dirty="0" smtClean="0">
                <a:latin typeface="Times New Roman" panose="02020603050405020304" pitchFamily="18" charset="0"/>
                <a:cs typeface="Times New Roman" panose="02020603050405020304" pitchFamily="18" charset="0"/>
              </a:rPr>
              <a:t> </a:t>
            </a:r>
            <a:r>
              <a:rPr lang="lv-LV" sz="2000" dirty="0" err="1" smtClean="0">
                <a:latin typeface="Times New Roman" panose="02020603050405020304" pitchFamily="18" charset="0"/>
                <a:cs typeface="Times New Roman" panose="02020603050405020304" pitchFamily="18" charset="0"/>
              </a:rPr>
              <a:t>vinilacetāts</a:t>
            </a:r>
            <a:r>
              <a:rPr lang="lv-LV" sz="2000" dirty="0" smtClean="0">
                <a:latin typeface="Times New Roman" panose="02020603050405020304" pitchFamily="18" charset="0"/>
                <a:cs typeface="Times New Roman" panose="02020603050405020304" pitchFamily="18" charset="0"/>
              </a:rPr>
              <a:t> ir </a:t>
            </a:r>
            <a:r>
              <a:rPr lang="lv-LV" sz="2000" dirty="0" err="1" smtClean="0">
                <a:latin typeface="Times New Roman" panose="02020603050405020304" pitchFamily="18" charset="0"/>
                <a:cs typeface="Times New Roman" panose="02020603050405020304" pitchFamily="18" charset="0"/>
              </a:rPr>
              <a:t>vinilacetāta</a:t>
            </a:r>
            <a:r>
              <a:rPr lang="lv-LV" sz="2000" dirty="0" smtClean="0">
                <a:latin typeface="Times New Roman" panose="02020603050405020304" pitchFamily="18" charset="0"/>
                <a:cs typeface="Times New Roman" panose="02020603050405020304" pitchFamily="18" charset="0"/>
              </a:rPr>
              <a:t> un etilēna </a:t>
            </a:r>
            <a:r>
              <a:rPr lang="lv-LV" sz="2000" dirty="0" err="1" smtClean="0">
                <a:latin typeface="Times New Roman" panose="02020603050405020304" pitchFamily="18" charset="0"/>
                <a:cs typeface="Times New Roman" panose="02020603050405020304" pitchFamily="18" charset="0"/>
              </a:rPr>
              <a:t>kopolimērs</a:t>
            </a:r>
            <a:r>
              <a:rPr lang="lv-LV" sz="2000" dirty="0" smtClean="0">
                <a:latin typeface="Times New Roman" panose="02020603050405020304" pitchFamily="18" charset="0"/>
                <a:cs typeface="Times New Roman" panose="02020603050405020304" pitchFamily="18" charset="0"/>
              </a:rPr>
              <a:t>. EVA ir populāra, jo tā ir līdzīga gumijai, vienlaikus to var izgatavot arī materiālos, kas palielina maigumu un elastību.</a:t>
            </a:r>
          </a:p>
          <a:p>
            <a:pPr>
              <a:buFont typeface="Wingdings" pitchFamily="2" charset="2"/>
              <a:buChar char="Ø"/>
            </a:pPr>
            <a:endParaRPr lang="lv-LV" sz="2000" b="1"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b="1" dirty="0" smtClean="0">
                <a:latin typeface="Times New Roman" panose="02020603050405020304" pitchFamily="18" charset="0"/>
                <a:cs typeface="Times New Roman" panose="02020603050405020304" pitchFamily="18" charset="0"/>
              </a:rPr>
              <a:t>EVA</a:t>
            </a:r>
            <a:r>
              <a:rPr lang="lv-LV" sz="2000" dirty="0" smtClean="0">
                <a:latin typeface="Times New Roman" panose="02020603050405020304" pitchFamily="18" charset="0"/>
                <a:cs typeface="Times New Roman" panose="02020603050405020304" pitchFamily="18" charset="0"/>
              </a:rPr>
              <a:t> ir izplatīta sporta apavu pasaulē. Galu galā šis materiāls var būt diezgan spīdīgs vai dzidrs, to var viegli iekrāsot krāsu varavīksnē un izturēt ultravioleto starojumu un plaisāšanu no liela stresa.</a:t>
            </a:r>
            <a:endParaRPr lang="lv-LV"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4416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Mākslīgo </a:t>
            </a:r>
            <a:r>
              <a:rPr lang="lv-LV" sz="2000" dirty="0">
                <a:latin typeface="Times New Roman" panose="02020603050405020304" pitchFamily="18" charset="0"/>
                <a:cs typeface="Times New Roman" panose="02020603050405020304" pitchFamily="18" charset="0"/>
              </a:rPr>
              <a:t>apavu materiālu tehnoloģija, to sastāvs, fizikāli mehāniskās īpašības un </a:t>
            </a:r>
            <a:r>
              <a:rPr lang="lv-LV" sz="2000" dirty="0" smtClean="0">
                <a:latin typeface="Times New Roman" panose="02020603050405020304" pitchFamily="18" charset="0"/>
                <a:cs typeface="Times New Roman" panose="02020603050405020304" pitchFamily="18" charset="0"/>
              </a:rPr>
              <a:t>asortiments</a:t>
            </a:r>
          </a:p>
          <a:p>
            <a:pPr marL="109728" indent="0">
              <a:buNone/>
            </a:pPr>
            <a:r>
              <a:rPr lang="lv-LV" sz="2000" dirty="0">
                <a:latin typeface="Times New Roman" panose="02020603050405020304" pitchFamily="18" charset="0"/>
                <a:cs typeface="Times New Roman" panose="02020603050405020304" pitchFamily="18" charset="0"/>
              </a:rPr>
              <a:t>Šie materiāli tiek plaši pielietoti apavu virsām, oderēm, kapēm. Pielietojot šos materiālus ir vesela virkne priekšrocību:</a:t>
            </a:r>
          </a:p>
          <a:p>
            <a:pPr marL="681228" indent="-571500">
              <a:buFont typeface="+mj-lt"/>
              <a:buAutoNum type="romanUcPeriod"/>
            </a:pPr>
            <a:r>
              <a:rPr lang="lv-LV" sz="2000" dirty="0">
                <a:latin typeface="Times New Roman" panose="02020603050405020304" pitchFamily="18" charset="0"/>
                <a:cs typeface="Times New Roman" panose="02020603050405020304" pitchFamily="18" charset="0"/>
              </a:rPr>
              <a:t>Šo materiālu nelielie defekti atļauj veidot daudzkārtu piegriešanu</a:t>
            </a:r>
          </a:p>
          <a:p>
            <a:pPr marL="681228" indent="-571500">
              <a:buFont typeface="+mj-lt"/>
              <a:buAutoNum type="romanUcPeriod"/>
            </a:pPr>
            <a:r>
              <a:rPr lang="lv-LV" sz="2000" dirty="0">
                <a:latin typeface="Times New Roman" panose="02020603050405020304" pitchFamily="18" charset="0"/>
                <a:cs typeface="Times New Roman" panose="02020603050405020304" pitchFamily="18" charset="0"/>
              </a:rPr>
              <a:t>Šo materiālu cena ir zemāka nekā ādai</a:t>
            </a:r>
          </a:p>
          <a:p>
            <a:pPr marL="681228" indent="-571500">
              <a:buFont typeface="+mj-lt"/>
              <a:buAutoNum type="romanUcPeriod"/>
            </a:pPr>
            <a:r>
              <a:rPr lang="lv-LV" sz="2000" dirty="0">
                <a:latin typeface="Times New Roman" panose="02020603050405020304" pitchFamily="18" charset="0"/>
                <a:cs typeface="Times New Roman" panose="02020603050405020304" pitchFamily="18" charset="0"/>
              </a:rPr>
              <a:t>Standarta īpašības</a:t>
            </a:r>
          </a:p>
          <a:p>
            <a:pPr marL="681228" indent="-571500">
              <a:buFont typeface="+mj-lt"/>
              <a:buAutoNum type="romanUcPeriod"/>
            </a:pPr>
            <a:r>
              <a:rPr lang="lv-LV" sz="2000" dirty="0">
                <a:latin typeface="Times New Roman" panose="02020603050405020304" pitchFamily="18" charset="0"/>
                <a:cs typeface="Times New Roman" panose="02020603050405020304" pitchFamily="18" charset="0"/>
              </a:rPr>
              <a:t>Piešķirot šiem materiāliem noteiktas īpašības</a:t>
            </a:r>
            <a:endParaRPr lang="en-US" sz="20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MĀKSLĪGE APAVU MATERIĀLI UZ AUDUMA </a:t>
            </a:r>
            <a:r>
              <a:rPr lang="en-US" sz="2800" dirty="0" smtClean="0">
                <a:latin typeface="Times New Roman" panose="02020603050405020304" pitchFamily="18" charset="0"/>
                <a:cs typeface="Times New Roman" panose="02020603050405020304" pitchFamily="18" charset="0"/>
              </a:rPr>
              <a:t>PAMATA</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8213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Ø"/>
            </a:pPr>
            <a:r>
              <a:rPr lang="lv-LV" dirty="0" smtClean="0"/>
              <a:t> </a:t>
            </a:r>
            <a:r>
              <a:rPr lang="lv-LV" sz="2200" dirty="0">
                <a:latin typeface="Times New Roman" panose="02020603050405020304" pitchFamily="18" charset="0"/>
                <a:cs typeface="Times New Roman" panose="02020603050405020304" pitchFamily="18" charset="0"/>
              </a:rPr>
              <a:t>Apavu kartona ražošana.</a:t>
            </a:r>
          </a:p>
          <a:p>
            <a:pPr marL="109728" indent="0">
              <a:buNone/>
            </a:pPr>
            <a:r>
              <a:rPr lang="lv-LV" sz="2200" dirty="0">
                <a:latin typeface="Times New Roman" panose="02020603050405020304" pitchFamily="18" charset="0"/>
                <a:cs typeface="Times New Roman" panose="02020603050405020304" pitchFamily="18" charset="0"/>
              </a:rPr>
              <a:t>Speciāli kartona veidi, kurus lieto apavu ražošanā dažādām detaļām – kapēm, bindzolēm…</a:t>
            </a:r>
          </a:p>
          <a:p>
            <a:pPr marL="109728" indent="0">
              <a:buNone/>
            </a:pPr>
            <a:r>
              <a:rPr lang="lv-LV" sz="2200" dirty="0">
                <a:latin typeface="Times New Roman" panose="02020603050405020304" pitchFamily="18" charset="0"/>
                <a:cs typeface="Times New Roman" panose="02020603050405020304" pitchFamily="18" charset="0"/>
              </a:rPr>
              <a:t>Kartona ražošanā pielieto šādas izejvielas: ādas atgriezumus, koka celulozi, kokvilnas atlikumus. Izgalvojot lētos kartonus, pielieto vilnas atkritumus, makulatūru un koka masu. Labākais kartona veids ir pielietojot ādas atgriezumus.</a:t>
            </a:r>
          </a:p>
          <a:p>
            <a:pPr marL="109728" indent="0">
              <a:buNone/>
            </a:pPr>
            <a:r>
              <a:rPr lang="lv-LV" sz="2200" dirty="0">
                <a:latin typeface="Times New Roman" panose="02020603050405020304" pitchFamily="18" charset="0"/>
                <a:cs typeface="Times New Roman" panose="02020603050405020304" pitchFamily="18" charset="0"/>
              </a:rPr>
              <a:t>Kartona izgatavošana sastāv no 4 ražošanas procesiem:</a:t>
            </a:r>
          </a:p>
          <a:p>
            <a:pPr marL="681228" indent="-571500">
              <a:buFont typeface="+mj-lt"/>
              <a:buAutoNum type="romanUcPeriod"/>
            </a:pPr>
            <a:r>
              <a:rPr lang="lv-LV" sz="2200" dirty="0">
                <a:latin typeface="Times New Roman" panose="02020603050405020304" pitchFamily="18" charset="0"/>
                <a:cs typeface="Times New Roman" panose="02020603050405020304" pitchFamily="18" charset="0"/>
              </a:rPr>
              <a:t>Izejvielu sagatavošana malšanai</a:t>
            </a:r>
          </a:p>
          <a:p>
            <a:pPr marL="681228" indent="-571500">
              <a:buFont typeface="+mj-lt"/>
              <a:buAutoNum type="romanUcPeriod"/>
            </a:pPr>
            <a:r>
              <a:rPr lang="lv-LV" sz="2200" dirty="0">
                <a:latin typeface="Times New Roman" panose="02020603050405020304" pitchFamily="18" charset="0"/>
                <a:cs typeface="Times New Roman" panose="02020603050405020304" pitchFamily="18" charset="0"/>
              </a:rPr>
              <a:t>Izejvielu samalšana</a:t>
            </a:r>
          </a:p>
          <a:p>
            <a:pPr marL="681228" indent="-571500">
              <a:buFont typeface="+mj-lt"/>
              <a:buAutoNum type="romanUcPeriod"/>
            </a:pPr>
            <a:r>
              <a:rPr lang="lv-LV" sz="2200" dirty="0">
                <a:latin typeface="Times New Roman" panose="02020603050405020304" pitchFamily="18" charset="0"/>
                <a:cs typeface="Times New Roman" panose="02020603050405020304" pitchFamily="18" charset="0"/>
              </a:rPr>
              <a:t>Līmes pievienošana gatavai masai</a:t>
            </a:r>
          </a:p>
          <a:p>
            <a:pPr marL="681228" indent="-571500">
              <a:buFont typeface="+mj-lt"/>
              <a:buAutoNum type="romanUcPeriod"/>
            </a:pPr>
            <a:r>
              <a:rPr lang="lv-LV" sz="2200" dirty="0">
                <a:latin typeface="Times New Roman" panose="02020603050405020304" pitchFamily="18" charset="0"/>
                <a:cs typeface="Times New Roman" panose="02020603050405020304" pitchFamily="18" charset="0"/>
              </a:rPr>
              <a:t>Liešana, presēšana, kaltēšana un lokšņu apstrāde.</a:t>
            </a:r>
          </a:p>
          <a:p>
            <a:pPr>
              <a:buFont typeface="Wingdings" pitchFamily="2" charset="2"/>
              <a:buChar char="Ø"/>
            </a:pPr>
            <a:endParaRPr lang="en-US" dirty="0"/>
          </a:p>
        </p:txBody>
      </p:sp>
      <p:sp>
        <p:nvSpPr>
          <p:cNvPr id="3" name="Title 2"/>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APAVU KARTONA SASTĀVA FIZIKĀLI MEKĀNISKĀS ĪPAŠĪBAS UN SORTIMENTS</a:t>
            </a:r>
          </a:p>
        </p:txBody>
      </p:sp>
    </p:spTree>
    <p:extLst>
      <p:ext uri="{BB962C8B-B14F-4D97-AF65-F5344CB8AC3E}">
        <p14:creationId xmlns:p14="http://schemas.microsoft.com/office/powerpoint/2010/main" val="10642834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lstStyle/>
          <a:p>
            <a:pPr marL="109728" indent="0">
              <a:buNone/>
            </a:pPr>
            <a:endParaRPr lang="en-US" dirty="0"/>
          </a:p>
        </p:txBody>
      </p:sp>
      <p:sp>
        <p:nvSpPr>
          <p:cNvPr id="5" name="Rectangle 4"/>
          <p:cNvSpPr/>
          <p:nvPr/>
        </p:nvSpPr>
        <p:spPr>
          <a:xfrm>
            <a:off x="539552" y="332656"/>
            <a:ext cx="806489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Times New Roman" panose="02020603050405020304" pitchFamily="18" charset="0"/>
                <a:cs typeface="Times New Roman" panose="02020603050405020304" pitchFamily="18" charset="0"/>
              </a:rPr>
              <a:t>Apavu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kartona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sortiments</a:t>
            </a:r>
            <a:endParaRPr lang="en-US" sz="2000" dirty="0">
              <a:latin typeface="Times New Roman" panose="02020603050405020304" pitchFamily="18" charset="0"/>
              <a:cs typeface="Times New Roman" panose="02020603050405020304" pitchFamily="18" charset="0"/>
            </a:endParaRPr>
          </a:p>
        </p:txBody>
      </p:sp>
      <p:sp>
        <p:nvSpPr>
          <p:cNvPr id="6" name="Rectangle 5"/>
          <p:cNvSpPr/>
          <p:nvPr/>
        </p:nvSpPr>
        <p:spPr>
          <a:xfrm>
            <a:off x="827584" y="2620162"/>
            <a:ext cx="2448272"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latin typeface="Times New Roman" panose="02020603050405020304" pitchFamily="18" charset="0"/>
                <a:cs typeface="Times New Roman" panose="02020603050405020304" pitchFamily="18" charset="0"/>
              </a:rPr>
              <a:t>Kartons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kapēm</a:t>
            </a:r>
            <a:endParaRPr lang="en-US" dirty="0">
              <a:latin typeface="Times New Roman" panose="02020603050405020304" pitchFamily="18" charset="0"/>
              <a:cs typeface="Times New Roman" panose="02020603050405020304" pitchFamily="18" charset="0"/>
            </a:endParaRPr>
          </a:p>
        </p:txBody>
      </p:sp>
      <p:sp>
        <p:nvSpPr>
          <p:cNvPr id="7" name="Rectangle 6"/>
          <p:cNvSpPr/>
          <p:nvPr/>
        </p:nvSpPr>
        <p:spPr>
          <a:xfrm>
            <a:off x="3635896" y="2348880"/>
            <a:ext cx="2304256" cy="16561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dirty="0"/>
              <a:t>Kartons </a:t>
            </a:r>
            <a:r>
              <a:rPr lang="lv-LV" sz="2000" dirty="0" err="1"/>
              <a:t>starpozoļu</a:t>
            </a:r>
            <a:r>
              <a:rPr lang="lv-LV" sz="2000" dirty="0"/>
              <a:t> materiāliem</a:t>
            </a:r>
            <a:endParaRPr lang="en-US" sz="2000" dirty="0"/>
          </a:p>
        </p:txBody>
      </p:sp>
      <p:sp>
        <p:nvSpPr>
          <p:cNvPr id="8" name="Rectangle 7"/>
          <p:cNvSpPr/>
          <p:nvPr/>
        </p:nvSpPr>
        <p:spPr>
          <a:xfrm>
            <a:off x="6372200" y="2620162"/>
            <a:ext cx="2088232"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Times New Roman" panose="02020603050405020304" pitchFamily="18" charset="0"/>
                <a:cs typeface="Times New Roman" panose="02020603050405020304" pitchFamily="18" charset="0"/>
              </a:rPr>
              <a:t>Kartons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bindzolēm</a:t>
            </a:r>
            <a:endParaRPr lang="en-US" sz="2000" dirty="0">
              <a:latin typeface="Times New Roman" panose="02020603050405020304" pitchFamily="18" charset="0"/>
              <a:cs typeface="Times New Roman" panose="02020603050405020304" pitchFamily="18" charset="0"/>
            </a:endParaRPr>
          </a:p>
        </p:txBody>
      </p:sp>
      <p:cxnSp>
        <p:nvCxnSpPr>
          <p:cNvPr id="10" name="Straight Arrow Connector 9"/>
          <p:cNvCxnSpPr/>
          <p:nvPr/>
        </p:nvCxnSpPr>
        <p:spPr>
          <a:xfrm flipH="1">
            <a:off x="1835696" y="1196752"/>
            <a:ext cx="2952328" cy="14234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788024" y="1196752"/>
            <a:ext cx="0"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8" idx="0"/>
          </p:cNvCxnSpPr>
          <p:nvPr/>
        </p:nvCxnSpPr>
        <p:spPr>
          <a:xfrm>
            <a:off x="4788024" y="1196752"/>
            <a:ext cx="2628292" cy="14234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39552" y="4293096"/>
            <a:ext cx="8112078" cy="1323439"/>
          </a:xfrm>
          <a:prstGeom prst="rect">
            <a:avLst/>
          </a:prstGeom>
          <a:noFill/>
        </p:spPr>
        <p:txBody>
          <a:bodyPr wrap="square" rtlCol="0">
            <a:spAutoFit/>
          </a:bodyPr>
          <a:lstStyle/>
          <a:p>
            <a:pPr marL="342900" indent="-342900">
              <a:buFont typeface="Wingdings" panose="05000000000000000000" pitchFamily="2" charset="2"/>
              <a:buChar char="Ø"/>
            </a:pPr>
            <a:r>
              <a:rPr lang="lv-LV" sz="2000" dirty="0" smtClean="0">
                <a:latin typeface="Times New Roman" panose="02020603050405020304" pitchFamily="18" charset="0"/>
                <a:cs typeface="Times New Roman" panose="02020603050405020304" pitchFamily="18" charset="0"/>
              </a:rPr>
              <a:t>Kartona ražošanā pielieto šādas izejvielas: ādas atgriezumus, koka celulozi, kokvilnas atlikumus. Izgalvojot lētos kartonus, pielieto vilnas atkritumus, makulatūru un koka masu. Labākais kartona veids ir pielietojot ādas atgriezumus</a:t>
            </a:r>
            <a:endParaRPr lang="lv-LV"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1047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r>
              <a:rPr lang="lv-LV" sz="2000" i="1" dirty="0" smtClean="0">
                <a:latin typeface="Times New Roman" panose="02020603050405020304" pitchFamily="18" charset="0"/>
                <a:cs typeface="Times New Roman" panose="02020603050405020304" pitchFamily="18" charset="0"/>
              </a:rPr>
              <a:t>Metāla naglas</a:t>
            </a:r>
          </a:p>
          <a:p>
            <a:pPr marL="109728" indent="0">
              <a:buNone/>
            </a:pPr>
            <a:r>
              <a:rPr lang="lv-LV" sz="2000" dirty="0">
                <a:latin typeface="Times New Roman" panose="02020603050405020304" pitchFamily="18" charset="0"/>
                <a:cs typeface="Times New Roman" panose="02020603050405020304" pitchFamily="18" charset="0"/>
              </a:rPr>
              <a:t>Naglas apvilšanai</a:t>
            </a:r>
          </a:p>
          <a:p>
            <a:pPr marL="109728" indent="0">
              <a:buNone/>
            </a:pPr>
            <a:r>
              <a:rPr lang="lv-LV" sz="2000" dirty="0">
                <a:latin typeface="Times New Roman" panose="02020603050405020304" pitchFamily="18" charset="0"/>
                <a:cs typeface="Times New Roman" panose="02020603050405020304" pitchFamily="18" charset="0"/>
              </a:rPr>
              <a:t>Naglas pazolēm</a:t>
            </a:r>
          </a:p>
          <a:p>
            <a:pPr marL="109728" indent="0">
              <a:buNone/>
            </a:pPr>
            <a:r>
              <a:rPr lang="lv-LV" sz="2000" dirty="0">
                <a:latin typeface="Times New Roman" panose="02020603050405020304" pitchFamily="18" charset="0"/>
                <a:cs typeface="Times New Roman" panose="02020603050405020304" pitchFamily="18" charset="0"/>
              </a:rPr>
              <a:t>Naglas papēžiem</a:t>
            </a:r>
          </a:p>
          <a:p>
            <a:pPr marL="109728" indent="0">
              <a:buNone/>
            </a:pPr>
            <a:r>
              <a:rPr lang="lv-LV" sz="2000" dirty="0">
                <a:latin typeface="Times New Roman" panose="02020603050405020304" pitchFamily="18" charset="0"/>
                <a:cs typeface="Times New Roman" panose="02020603050405020304" pitchFamily="18" charset="0"/>
              </a:rPr>
              <a:t>Naglas pasitņiem</a:t>
            </a:r>
          </a:p>
          <a:p>
            <a:pPr marL="109728" indent="0">
              <a:buNone/>
            </a:pPr>
            <a:endParaRPr lang="lv-LV" sz="2000" dirty="0" smtClean="0">
              <a:latin typeface="Times New Roman" panose="02020603050405020304" pitchFamily="18" charset="0"/>
              <a:cs typeface="Times New Roman" panose="02020603050405020304" pitchFamily="18" charset="0"/>
            </a:endParaRPr>
          </a:p>
          <a:p>
            <a:pPr marL="109728" indent="0">
              <a:buNone/>
            </a:pPr>
            <a:r>
              <a:rPr lang="en-US" sz="2000" b="1" dirty="0" smtClean="0">
                <a:latin typeface="Times New Roman" panose="02020603050405020304" pitchFamily="18" charset="0"/>
                <a:cs typeface="Times New Roman" panose="02020603050405020304" pitchFamily="18" charset="0"/>
              </a:rPr>
              <a:t>Dažādu </a:t>
            </a:r>
            <a:r>
              <a:rPr lang="en-US" sz="2000" b="1" dirty="0">
                <a:latin typeface="Times New Roman" panose="02020603050405020304" pitchFamily="18" charset="0"/>
                <a:cs typeface="Times New Roman" panose="02020603050405020304" pitchFamily="18" charset="0"/>
              </a:rPr>
              <a:t>naglu veidus pārklāj ar cinku, lai paaugstinātu izturību pret mitruma iedarbību</a:t>
            </a:r>
            <a:r>
              <a:rPr lang="en-US" sz="2000" b="1" dirty="0" smtClean="0">
                <a:latin typeface="Times New Roman" panose="02020603050405020304" pitchFamily="18" charset="0"/>
                <a:cs typeface="Times New Roman" panose="02020603050405020304" pitchFamily="18" charset="0"/>
              </a:rPr>
              <a:t>.</a:t>
            </a:r>
            <a:endParaRPr lang="lv-LV" sz="2000" b="1" dirty="0" smtClean="0">
              <a:latin typeface="Times New Roman" panose="02020603050405020304" pitchFamily="18" charset="0"/>
              <a:cs typeface="Times New Roman" panose="02020603050405020304" pitchFamily="18" charset="0"/>
            </a:endParaRPr>
          </a:p>
          <a:p>
            <a:pPr marL="109728" indent="0">
              <a:buNone/>
            </a:pPr>
            <a:endParaRPr lang="en-US" dirty="0"/>
          </a:p>
          <a:p>
            <a:pPr marL="109728" indent="0">
              <a:buNone/>
            </a:pPr>
            <a:endParaRPr lang="en-US" dirty="0"/>
          </a:p>
        </p:txBody>
      </p:sp>
      <p:sp>
        <p:nvSpPr>
          <p:cNvPr id="3" name="Title 2"/>
          <p:cNvSpPr>
            <a:spLocks noGrp="1"/>
          </p:cNvSpPr>
          <p:nvPr>
            <p:ph type="title"/>
          </p:nvPr>
        </p:nvSpPr>
        <p:spPr/>
        <p:txBody>
          <a:bodyPr>
            <a:normAutofit/>
          </a:bodyPr>
          <a:lstStyle/>
          <a:p>
            <a:pPr algn="ctr"/>
            <a:r>
              <a:rPr lang="lv-LV" sz="2800" dirty="0" smtClean="0">
                <a:latin typeface="Times New Roman" panose="02020603050405020304" pitchFamily="18" charset="0"/>
                <a:cs typeface="Times New Roman" panose="02020603050405020304" pitchFamily="18" charset="0"/>
              </a:rPr>
              <a:t>Metāla furnitūra</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94748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2"/>
          </p:nvPr>
        </p:nvSpPr>
        <p:spPr/>
        <p:txBody>
          <a:bodyPr/>
          <a:lstStyle/>
          <a:p>
            <a:pPr>
              <a:buFont typeface="Wingdings" pitchFamily="2" charset="2"/>
              <a:buChar char="Ø"/>
            </a:pPr>
            <a:r>
              <a:rPr lang="lv-LV" sz="2000" dirty="0">
                <a:latin typeface="Times New Roman" panose="02020603050405020304" pitchFamily="18" charset="0"/>
                <a:cs typeface="Times New Roman" panose="02020603050405020304" pitchFamily="18" charset="0"/>
              </a:rPr>
              <a:t>Apavu apvilkšanai lieto dažādu izmēru tekstnagliņas. Tās pielieto roku darbos. Papēžu un pasitņu naglām ir plakanas galviņas bez uzasinājuma.</a:t>
            </a:r>
          </a:p>
          <a:p>
            <a:pPr marL="109728" indent="0">
              <a:buNone/>
            </a:pPr>
            <a:endParaRPr lang="en-US" dirty="0"/>
          </a:p>
        </p:txBody>
      </p:sp>
      <p:sp>
        <p:nvSpPr>
          <p:cNvPr id="6" name="Content Placeholder 5"/>
          <p:cNvSpPr>
            <a:spLocks noGrp="1"/>
          </p:cNvSpPr>
          <p:nvPr>
            <p:ph sz="quarter" idx="4"/>
          </p:nvPr>
        </p:nvSpPr>
        <p:spPr/>
        <p:txBody>
          <a:bodyPr>
            <a:normAutofit/>
          </a:bodyPr>
          <a:lstStyle/>
          <a:p>
            <a:pPr>
              <a:buFont typeface="Wingdings" pitchFamily="2" charset="2"/>
              <a:buChar char="Ø"/>
            </a:pPr>
            <a:r>
              <a:rPr lang="lv-LV" sz="2000" dirty="0">
                <a:latin typeface="Times New Roman" panose="02020603050405020304" pitchFamily="18" charset="0"/>
                <a:cs typeface="Times New Roman" panose="02020603050405020304" pitchFamily="18" charset="0"/>
              </a:rPr>
              <a:t>Augstus un vidēji augstus papēžus stiprina ar skrūvēm. Metāla pasitņu stiprināšanai lieto speciālu naglu, kas piemērota papēdī iepresētai </a:t>
            </a:r>
            <a:r>
              <a:rPr lang="lv-LV" sz="2000" dirty="0" smtClean="0">
                <a:latin typeface="Times New Roman" panose="02020603050405020304" pitchFamily="18" charset="0"/>
                <a:cs typeface="Times New Roman" panose="02020603050405020304" pitchFamily="18" charset="0"/>
              </a:rPr>
              <a:t>trubiņai.</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5621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0648"/>
            <a:ext cx="8229600" cy="5746643"/>
          </a:xfrm>
        </p:spPr>
        <p:txBody>
          <a:bodyPr/>
          <a:lstStyle/>
          <a:p>
            <a:pPr>
              <a:buFont typeface="Wingdings" pitchFamily="2" charset="2"/>
              <a:buChar char="Ø"/>
            </a:pPr>
            <a:r>
              <a:rPr lang="en-US" dirty="0" smtClean="0"/>
              <a:t>Nag</a:t>
            </a:r>
            <a:r>
              <a:rPr lang="lv-LV" dirty="0" smtClean="0"/>
              <a:t>las</a:t>
            </a:r>
            <a:r>
              <a:rPr lang="en-US" dirty="0" smtClean="0"/>
              <a:t> gumija</a:t>
            </a:r>
            <a:r>
              <a:rPr lang="lv-LV" dirty="0" smtClean="0"/>
              <a:t>s</a:t>
            </a:r>
            <a:r>
              <a:rPr lang="en-US" dirty="0" smtClean="0"/>
              <a:t> </a:t>
            </a:r>
            <a:r>
              <a:rPr lang="en-US" dirty="0"/>
              <a:t>papēžu </a:t>
            </a:r>
            <a:r>
              <a:rPr lang="en-US" dirty="0" smtClean="0"/>
              <a:t>piestiprināšanai</a:t>
            </a:r>
            <a:r>
              <a:rPr lang="lv-LV" dirty="0"/>
              <a: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196752"/>
            <a:ext cx="4680520" cy="4728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82936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r>
              <a:rPr lang="lv-LV" sz="2000" dirty="0" err="1">
                <a:latin typeface="Times New Roman" panose="02020603050405020304" pitchFamily="18" charset="0"/>
                <a:cs typeface="Times New Roman" panose="02020603050405020304" pitchFamily="18" charset="0"/>
              </a:rPr>
              <a:t>Supinatori</a:t>
            </a:r>
            <a:r>
              <a:rPr lang="lv-LV" sz="2000" dirty="0">
                <a:latin typeface="Times New Roman" panose="02020603050405020304" pitchFamily="18" charset="0"/>
                <a:cs typeface="Times New Roman" panose="02020603050405020304" pitchFamily="18" charset="0"/>
              </a:rPr>
              <a:t>. </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Tās ir štancētas metāla plāksnītes, kas liektas pēc pēdu profila. </a:t>
            </a:r>
            <a:r>
              <a:rPr lang="lv-LV" sz="2000" dirty="0" err="1">
                <a:latin typeface="Times New Roman" panose="02020603050405020304" pitchFamily="18" charset="0"/>
                <a:cs typeface="Times New Roman" panose="02020603050405020304" pitchFamily="18" charset="0"/>
              </a:rPr>
              <a:t>Supinatori</a:t>
            </a:r>
            <a:r>
              <a:rPr lang="lv-LV" sz="2000" dirty="0">
                <a:latin typeface="Times New Roman" panose="02020603050405020304" pitchFamily="18" charset="0"/>
                <a:cs typeface="Times New Roman" panose="02020603050405020304" pitchFamily="18" charset="0"/>
              </a:rPr>
              <a:t> iedalās pēc apavu izmēra, pielietojuma (vīriešu, sieviešu, bērnu), pēc papēžu augstuma. </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Apavu rūpniecībā </a:t>
            </a:r>
            <a:r>
              <a:rPr lang="lv-LV" sz="2000" dirty="0" err="1">
                <a:latin typeface="Times New Roman" panose="02020603050405020304" pitchFamily="18" charset="0"/>
                <a:cs typeface="Times New Roman" panose="02020603050405020304" pitchFamily="18" charset="0"/>
              </a:rPr>
              <a:t>supinatorus</a:t>
            </a:r>
            <a:r>
              <a:rPr lang="lv-LV" sz="2000" dirty="0">
                <a:latin typeface="Times New Roman" panose="02020603050405020304" pitchFamily="18" charset="0"/>
                <a:cs typeface="Times New Roman" panose="02020603050405020304" pitchFamily="18" charset="0"/>
              </a:rPr>
              <a:t> pielieto trīs pamatveidos:</a:t>
            </a:r>
          </a:p>
          <a:p>
            <a:pPr marL="109728" indent="0">
              <a:buNone/>
            </a:pPr>
            <a:r>
              <a:rPr lang="lv-LV" sz="2000" dirty="0" smtClean="0">
                <a:latin typeface="Times New Roman" panose="02020603050405020304" pitchFamily="18" charset="0"/>
                <a:cs typeface="Times New Roman" panose="02020603050405020304" pitchFamily="18" charset="0"/>
              </a:rPr>
              <a:t>1.Sieviešu </a:t>
            </a:r>
            <a:r>
              <a:rPr lang="lv-LV" sz="2000" dirty="0">
                <a:latin typeface="Times New Roman" panose="02020603050405020304" pitchFamily="18" charset="0"/>
                <a:cs typeface="Times New Roman" panose="02020603050405020304" pitchFamily="18" charset="0"/>
              </a:rPr>
              <a:t>apavi- vidējie un augstie papēži</a:t>
            </a:r>
          </a:p>
          <a:p>
            <a:pPr marL="109728" indent="0">
              <a:buNone/>
            </a:pPr>
            <a:r>
              <a:rPr lang="lv-LV" sz="2000" dirty="0" smtClean="0">
                <a:latin typeface="Times New Roman" panose="02020603050405020304" pitchFamily="18" charset="0"/>
                <a:cs typeface="Times New Roman" panose="02020603050405020304" pitchFamily="18" charset="0"/>
              </a:rPr>
              <a:t>2.Vir</a:t>
            </a:r>
            <a:r>
              <a:rPr lang="lv-LV" sz="2000" dirty="0">
                <a:latin typeface="Times New Roman" panose="02020603050405020304" pitchFamily="18" charset="0"/>
                <a:cs typeface="Times New Roman" panose="02020603050405020304" pitchFamily="18" charset="0"/>
              </a:rPr>
              <a:t>., siev., meiteņu un zēnu apavos uz zema papēža</a:t>
            </a:r>
          </a:p>
          <a:p>
            <a:pPr marL="109728" indent="0">
              <a:buNone/>
            </a:pPr>
            <a:r>
              <a:rPr lang="lv-LV" sz="2000" dirty="0" smtClean="0">
                <a:latin typeface="Times New Roman" panose="02020603050405020304" pitchFamily="18" charset="0"/>
                <a:cs typeface="Times New Roman" panose="02020603050405020304" pitchFamily="18" charset="0"/>
              </a:rPr>
              <a:t>3.Bērnu </a:t>
            </a:r>
            <a:r>
              <a:rPr lang="lv-LV" sz="2000" dirty="0">
                <a:latin typeface="Times New Roman" panose="02020603050405020304" pitchFamily="18" charset="0"/>
                <a:cs typeface="Times New Roman" panose="02020603050405020304" pitchFamily="18" charset="0"/>
              </a:rPr>
              <a:t>asortiments</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Tieviem sieviešu apaviem iekšā ir metāla caurulīte, lai plastmasas papēdis būtu izturīgāks. Caurulītes var būt dažāda diametra un garuma, atkarībā no papēžu augstuma</a:t>
            </a:r>
            <a:endParaRPr lang="en-US" sz="20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Citas furnitūras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16781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836712"/>
            <a:ext cx="3240360"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2202" y="836712"/>
            <a:ext cx="3429372" cy="213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2492896"/>
            <a:ext cx="2088232" cy="400110"/>
          </a:xfrm>
          <a:prstGeom prst="rect">
            <a:avLst/>
          </a:prstGeom>
          <a:noFill/>
        </p:spPr>
        <p:txBody>
          <a:bodyPr wrap="square" rtlCol="0">
            <a:spAutoFit/>
          </a:bodyPr>
          <a:lstStyle/>
          <a:p>
            <a:r>
              <a:rPr lang="lv-LV" sz="2000" dirty="0" err="1" smtClean="0">
                <a:latin typeface="Times New Roman" panose="02020603050405020304" pitchFamily="18" charset="0"/>
                <a:cs typeface="Times New Roman" panose="02020603050405020304" pitchFamily="18" charset="0"/>
              </a:rPr>
              <a:t>Supinators</a:t>
            </a:r>
            <a:endParaRPr lang="en-US" sz="2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788024" y="3140968"/>
            <a:ext cx="2880320" cy="707886"/>
          </a:xfrm>
          <a:prstGeom prst="rect">
            <a:avLst/>
          </a:prstGeom>
          <a:noFill/>
        </p:spPr>
        <p:txBody>
          <a:bodyPr wrap="square" rtlCol="0">
            <a:spAutoFit/>
          </a:bodyPr>
          <a:lstStyle/>
          <a:p>
            <a:r>
              <a:rPr lang="lv-LV" sz="2000" dirty="0" smtClean="0">
                <a:latin typeface="Times New Roman" panose="02020603050405020304" pitchFamily="18" charset="0"/>
                <a:cs typeface="Times New Roman" panose="02020603050405020304" pitchFamily="18" charset="0"/>
              </a:rPr>
              <a:t>Poliuretāna pasitnis ar caurulīti</a:t>
            </a:r>
            <a:endParaRPr lang="en-US" sz="2000" dirty="0">
              <a:latin typeface="Times New Roman" panose="02020603050405020304" pitchFamily="18" charset="0"/>
              <a:cs typeface="Times New Roman" panose="02020603050405020304" pitchFamily="18" charset="0"/>
            </a:endParaRPr>
          </a:p>
        </p:txBody>
      </p:sp>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696" y="3573016"/>
            <a:ext cx="3000375" cy="166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924088" y="5281198"/>
            <a:ext cx="7824376" cy="646331"/>
          </a:xfrm>
          <a:prstGeom prst="rect">
            <a:avLst/>
          </a:prstGeom>
          <a:noFill/>
        </p:spPr>
        <p:txBody>
          <a:bodyPr wrap="square" rtlCol="0">
            <a:spAutoFit/>
          </a:bodyPr>
          <a:lstStyle/>
          <a:p>
            <a:r>
              <a:rPr lang="lv-LV" dirty="0" smtClean="0">
                <a:latin typeface="Times New Roman" panose="02020603050405020304" pitchFamily="18" charset="0"/>
                <a:cs typeface="Times New Roman" panose="02020603050405020304" pitchFamily="18" charset="0"/>
              </a:rPr>
              <a:t>Pakaviņi - domāti</a:t>
            </a:r>
            <a:r>
              <a:rPr lang="lv-LV" dirty="0">
                <a:latin typeface="Times New Roman" panose="02020603050405020304" pitchFamily="18" charset="0"/>
                <a:cs typeface="Times New Roman" panose="02020603050405020304" pitchFamily="18" charset="0"/>
              </a:rPr>
              <a:t>, lai ilgāk kalpotu un nenodiltu pasitņi. Tie ir dažādu veidu un stiprinās ar naglām vai skrūvītēm.</a:t>
            </a:r>
          </a:p>
        </p:txBody>
      </p:sp>
    </p:spTree>
    <p:extLst>
      <p:ext uri="{BB962C8B-B14F-4D97-AF65-F5344CB8AC3E}">
        <p14:creationId xmlns:p14="http://schemas.microsoft.com/office/powerpoint/2010/main" val="8059417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Actiņas</a:t>
            </a:r>
            <a:r>
              <a:rPr lang="lv-LV" sz="2000" dirty="0">
                <a:latin typeface="Times New Roman" panose="02020603050405020304" pitchFamily="18" charset="0"/>
                <a:cs typeface="Times New Roman" panose="02020603050405020304" pitchFamily="18" charset="0"/>
              </a:rPr>
              <a:t>, āķīšus, kniedes pielieto apaviem ar auklu stiprinājumu. Tie var būt ļoti dažādu veidu un krāsas. </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Sprādzes domātas apavu stiprināšanai un dekorācijai. Galvenokārt pielieto niķelētas sprādzes ar mēlīti. Kā dekoratīvas var pielietot plastmasas sprādzes. </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Ziemas apaviem ļoti plaši pielieto rāvējslēdzējus. </a:t>
            </a:r>
          </a:p>
        </p:txBody>
      </p:sp>
      <p:sp>
        <p:nvSpPr>
          <p:cNvPr id="3" name="Title 2"/>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Rāvējslēdzēji, sprādzes, spiedpogas.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62530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11357"/>
            <a:ext cx="648072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258" y="2335408"/>
            <a:ext cx="6329986" cy="1911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258" y="4246638"/>
            <a:ext cx="6602471" cy="2280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8142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r>
              <a:rPr lang="en-US" sz="2000" dirty="0">
                <a:latin typeface="Times New Roman" panose="02020603050405020304" pitchFamily="18" charset="0"/>
                <a:cs typeface="Times New Roman" panose="02020603050405020304" pitchFamily="18" charset="0"/>
              </a:rPr>
              <a:t>1.Papēžu klasifikācija.</a:t>
            </a:r>
          </a:p>
          <a:p>
            <a:pPr marL="109728" indent="0">
              <a:buNone/>
            </a:pPr>
            <a:r>
              <a:rPr lang="lv-LV" sz="2000" dirty="0">
                <a:latin typeface="Times New Roman" panose="02020603050405020304" pitchFamily="18" charset="0"/>
                <a:cs typeface="Times New Roman" panose="02020603050405020304" pitchFamily="18" charset="0"/>
              </a:rPr>
              <a:t>Papēži iedalās pēc augstuma, pēc fasona, pēc izmēra, pēc materiāla (koka, plastmasas, kombinētie-plastmasas ar metāla caurulīti), pēc konstrukcijas, pēc apstrādes.</a:t>
            </a:r>
          </a:p>
          <a:p>
            <a:pPr marL="109728" indent="0">
              <a:buNone/>
            </a:pPr>
            <a:r>
              <a:rPr lang="lv-LV" sz="2000" dirty="0">
                <a:latin typeface="Times New Roman" panose="02020603050405020304" pitchFamily="18" charset="0"/>
                <a:cs typeface="Times New Roman" panose="02020603050405020304" pitchFamily="18" charset="0"/>
              </a:rPr>
              <a:t>Pēc augstuma papēži iedalās:</a:t>
            </a:r>
          </a:p>
          <a:p>
            <a:pPr>
              <a:buFont typeface="Wingdings" pitchFamily="2" charset="2"/>
              <a:buChar char="v"/>
            </a:pPr>
            <a:r>
              <a:rPr lang="lv-LV" sz="2000" dirty="0" smtClean="0">
                <a:latin typeface="Times New Roman" panose="02020603050405020304" pitchFamily="18" charset="0"/>
                <a:cs typeface="Times New Roman" panose="02020603050405020304" pitchFamily="18" charset="0"/>
              </a:rPr>
              <a:t> Zemie </a:t>
            </a:r>
            <a:r>
              <a:rPr lang="lv-LV" sz="2000" dirty="0">
                <a:latin typeface="Times New Roman" panose="02020603050405020304" pitchFamily="18" charset="0"/>
                <a:cs typeface="Times New Roman" panose="02020603050405020304" pitchFamily="18" charset="0"/>
              </a:rPr>
              <a:t>– 25mm</a:t>
            </a:r>
          </a:p>
          <a:p>
            <a:pPr>
              <a:buFont typeface="Wingdings" pitchFamily="2" charset="2"/>
              <a:buChar char="v"/>
            </a:pPr>
            <a:r>
              <a:rPr lang="lv-LV" sz="2000" dirty="0" smtClean="0">
                <a:latin typeface="Times New Roman" panose="02020603050405020304" pitchFamily="18" charset="0"/>
                <a:cs typeface="Times New Roman" panose="02020603050405020304" pitchFamily="18" charset="0"/>
              </a:rPr>
              <a:t> Vidējie </a:t>
            </a:r>
            <a:r>
              <a:rPr lang="lv-LV" sz="2000" dirty="0">
                <a:latin typeface="Times New Roman" panose="02020603050405020304" pitchFamily="18" charset="0"/>
                <a:cs typeface="Times New Roman" panose="02020603050405020304" pitchFamily="18" charset="0"/>
              </a:rPr>
              <a:t>– 40mm</a:t>
            </a:r>
          </a:p>
          <a:p>
            <a:pPr>
              <a:buFont typeface="Wingdings" pitchFamily="2" charset="2"/>
              <a:buChar char="v"/>
            </a:pPr>
            <a:r>
              <a:rPr lang="lv-LV" sz="2000" dirty="0" smtClean="0">
                <a:latin typeface="Times New Roman" panose="02020603050405020304" pitchFamily="18" charset="0"/>
                <a:cs typeface="Times New Roman" panose="02020603050405020304" pitchFamily="18" charset="0"/>
              </a:rPr>
              <a:t> Augstie </a:t>
            </a:r>
            <a:r>
              <a:rPr lang="lv-LV" sz="2000" dirty="0">
                <a:latin typeface="Times New Roman" panose="02020603050405020304" pitchFamily="18" charset="0"/>
                <a:cs typeface="Times New Roman" panose="02020603050405020304" pitchFamily="18" charset="0"/>
              </a:rPr>
              <a:t>50mm</a:t>
            </a:r>
          </a:p>
          <a:p>
            <a:pPr>
              <a:buFont typeface="Wingdings" pitchFamily="2" charset="2"/>
              <a:buChar char="v"/>
            </a:pPr>
            <a:r>
              <a:rPr lang="lv-LV" sz="2000" dirty="0" smtClean="0">
                <a:latin typeface="Times New Roman" panose="02020603050405020304" pitchFamily="18" charset="0"/>
                <a:cs typeface="Times New Roman" panose="02020603050405020304" pitchFamily="18" charset="0"/>
              </a:rPr>
              <a:t> Sevišķi </a:t>
            </a:r>
            <a:r>
              <a:rPr lang="lv-LV" sz="2000" dirty="0">
                <a:latin typeface="Times New Roman" panose="02020603050405020304" pitchFamily="18" charset="0"/>
                <a:cs typeface="Times New Roman" panose="02020603050405020304" pitchFamily="18" charset="0"/>
              </a:rPr>
              <a:t>augstie – virs 60mm</a:t>
            </a:r>
          </a:p>
          <a:p>
            <a:pPr>
              <a:buFont typeface="Wingdings" pitchFamily="2" charset="2"/>
              <a:buChar char="v"/>
            </a:pPr>
            <a:endParaRPr lang="en-US" dirty="0"/>
          </a:p>
        </p:txBody>
      </p:sp>
      <p:sp>
        <p:nvSpPr>
          <p:cNvPr id="3" name="Title 2"/>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KOKA UN PLASTMASAS PAPĒŽI</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997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normAutofit lnSpcReduction="10000"/>
          </a:bodyPr>
          <a:lstStyle/>
          <a:p>
            <a:pPr marL="109728" indent="0" algn="ctr">
              <a:buNone/>
            </a:pPr>
            <a:r>
              <a:rPr lang="lv-LV" b="1" dirty="0">
                <a:latin typeface="Times New Roman" panose="02020603050405020304" pitchFamily="18" charset="0"/>
                <a:cs typeface="Times New Roman" panose="02020603050405020304" pitchFamily="18" charset="0"/>
              </a:rPr>
              <a:t>Koka </a:t>
            </a:r>
            <a:r>
              <a:rPr lang="lv-LV" b="1" dirty="0" smtClean="0">
                <a:latin typeface="Times New Roman" panose="02020603050405020304" pitchFamily="18" charset="0"/>
                <a:cs typeface="Times New Roman" panose="02020603050405020304" pitchFamily="18" charset="0"/>
              </a:rPr>
              <a:t>papēži</a:t>
            </a:r>
          </a:p>
          <a:p>
            <a:pPr marL="109728" indent="0" algn="ctr">
              <a:buNone/>
            </a:pPr>
            <a:endParaRPr lang="lv-LV" b="1" dirty="0">
              <a:latin typeface="Times New Roman" panose="02020603050405020304" pitchFamily="18" charset="0"/>
              <a:cs typeface="Times New Roman" panose="02020603050405020304" pitchFamily="18" charset="0"/>
            </a:endParaRPr>
          </a:p>
          <a:p>
            <a:pPr marL="109728" indent="0">
              <a:buNone/>
            </a:pPr>
            <a:r>
              <a:rPr lang="lv-LV" dirty="0">
                <a:latin typeface="Times New Roman" panose="02020603050405020304" pitchFamily="18" charset="0"/>
                <a:cs typeface="Times New Roman" panose="02020603050405020304" pitchFamily="18" charset="0"/>
              </a:rPr>
              <a:t>Tos izgatavo no koksnes – bērza un liepas. Koka papēžiem nav pieļaujami koksnes bojājumi, plaisas kā arī zaru caurumi. Šo faktoru ietekmē apavu lietošanas laiks samazinās. </a:t>
            </a:r>
          </a:p>
          <a:p>
            <a:pPr marL="109728" indent="0">
              <a:buNone/>
            </a:pPr>
            <a:r>
              <a:rPr lang="lv-LV" dirty="0" smtClean="0">
                <a:latin typeface="Times New Roman" panose="02020603050405020304" pitchFamily="18" charset="0"/>
                <a:cs typeface="Times New Roman" panose="02020603050405020304" pitchFamily="18" charset="0"/>
              </a:rPr>
              <a:t> </a:t>
            </a:r>
            <a:endParaRPr lang="lv-LV" dirty="0">
              <a:latin typeface="Times New Roman" panose="02020603050405020304" pitchFamily="18" charset="0"/>
              <a:cs typeface="Times New Roman" panose="02020603050405020304" pitchFamily="18" charset="0"/>
            </a:endParaRPr>
          </a:p>
          <a:p>
            <a:pPr marL="109728" indent="0" algn="ctr">
              <a:buNone/>
            </a:pPr>
            <a:r>
              <a:rPr lang="lv-LV" b="1" dirty="0">
                <a:latin typeface="Times New Roman" panose="02020603050405020304" pitchFamily="18" charset="0"/>
                <a:cs typeface="Times New Roman" panose="02020603050405020304" pitchFamily="18" charset="0"/>
              </a:rPr>
              <a:t>Plastmasas </a:t>
            </a:r>
            <a:r>
              <a:rPr lang="lv-LV" b="1" dirty="0" smtClean="0">
                <a:latin typeface="Times New Roman" panose="02020603050405020304" pitchFamily="18" charset="0"/>
                <a:cs typeface="Times New Roman" panose="02020603050405020304" pitchFamily="18" charset="0"/>
              </a:rPr>
              <a:t>papēži</a:t>
            </a:r>
          </a:p>
          <a:p>
            <a:pPr marL="109728" indent="0" algn="ctr">
              <a:buNone/>
            </a:pPr>
            <a:endParaRPr lang="lv-LV" b="1" dirty="0">
              <a:latin typeface="Times New Roman" panose="02020603050405020304" pitchFamily="18" charset="0"/>
              <a:cs typeface="Times New Roman" panose="02020603050405020304" pitchFamily="18" charset="0"/>
            </a:endParaRPr>
          </a:p>
          <a:p>
            <a:pPr marL="109728" indent="0">
              <a:buNone/>
            </a:pPr>
            <a:r>
              <a:rPr lang="lv-LV" dirty="0">
                <a:latin typeface="Times New Roman" panose="02020603050405020304" pitchFamily="18" charset="0"/>
                <a:cs typeface="Times New Roman" panose="02020603050405020304" pitchFamily="18" charset="0"/>
              </a:rPr>
              <a:t>Plastmasas papēžu izgatavošanai pielieto dažādu veida plastmasas, pirmās vai otrās apstrādes kaprona masu, polipropilēnu, dažādu veidu polistirolu. Pielieto arī otrreizējas izejvielas, sintētiskās šķiedras no trikotāžas fabrikām.</a:t>
            </a:r>
          </a:p>
          <a:p>
            <a:pPr marL="109728" indent="0">
              <a:buNone/>
            </a:pPr>
            <a:endParaRPr lang="en-US" dirty="0"/>
          </a:p>
        </p:txBody>
      </p:sp>
    </p:spTree>
    <p:extLst>
      <p:ext uri="{BB962C8B-B14F-4D97-AF65-F5344CB8AC3E}">
        <p14:creationId xmlns:p14="http://schemas.microsoft.com/office/powerpoint/2010/main" val="2020791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0648"/>
            <a:ext cx="8229600" cy="6048672"/>
          </a:xfrm>
        </p:spPr>
        <p:txBody>
          <a:bodyPr>
            <a:normAutofit/>
          </a:bodyPr>
          <a:lstStyle/>
          <a:p>
            <a:pPr marL="109728" indent="0">
              <a:buNone/>
            </a:pPr>
            <a:r>
              <a:rPr lang="lv-LV" sz="2200" dirty="0">
                <a:latin typeface="Times New Roman" panose="02020603050405020304" pitchFamily="18" charset="0"/>
                <a:cs typeface="Times New Roman" panose="02020603050405020304" pitchFamily="18" charset="0"/>
              </a:rPr>
              <a:t>Plastmasas papēžus izgatavo, lejot tos formās – presēs zem spiediena. Pie kaprona papēžu izgatavošanas kaprona granulas iepilda liešanas mašīnā, kur masu uzsilda no 240⁰-260⁰C, un zem spiediena iepilda sasildītā tērauda presformā. </a:t>
            </a:r>
          </a:p>
          <a:p>
            <a:pPr marL="109728" indent="0">
              <a:buNone/>
            </a:pPr>
            <a:r>
              <a:rPr lang="lv-LV" sz="2200" dirty="0">
                <a:latin typeface="Times New Roman" panose="02020603050405020304" pitchFamily="18" charset="0"/>
                <a:cs typeface="Times New Roman" panose="02020603050405020304" pitchFamily="18" charset="0"/>
              </a:rPr>
              <a:t>Izlietie papēži tiek izņemti no presformas, vārīti ūdenī un pēc tam apstrādāti.</a:t>
            </a:r>
          </a:p>
          <a:p>
            <a:pPr marL="109728" indent="0">
              <a:buNone/>
            </a:pPr>
            <a:endParaRPr lang="lv-LV" sz="2200" dirty="0">
              <a:latin typeface="Times New Roman" panose="02020603050405020304" pitchFamily="18" charset="0"/>
              <a:cs typeface="Times New Roman" panose="02020603050405020304" pitchFamily="18" charset="0"/>
            </a:endParaRPr>
          </a:p>
          <a:p>
            <a:pPr marL="109728" indent="0">
              <a:buNone/>
            </a:pPr>
            <a:r>
              <a:rPr lang="lv-LV" sz="2800" b="1" dirty="0">
                <a:latin typeface="Times New Roman" panose="02020603050405020304" pitchFamily="18" charset="0"/>
                <a:cs typeface="Times New Roman" panose="02020603050405020304" pitchFamily="18" charset="0"/>
              </a:rPr>
              <a:t>Prasības plastmasas papēžiem.</a:t>
            </a:r>
          </a:p>
          <a:p>
            <a:pPr marL="109728" indent="0">
              <a:buNone/>
            </a:pPr>
            <a:r>
              <a:rPr lang="lv-LV" sz="2200" dirty="0">
                <a:latin typeface="Times New Roman" panose="02020603050405020304" pitchFamily="18" charset="0"/>
                <a:cs typeface="Times New Roman" panose="02020603050405020304" pitchFamily="18" charset="0"/>
              </a:rPr>
              <a:t>Plastmasas papēžus pielieto apvilktus ar ādu, kā arī krāsotus dažādās krāsās. Krāsojot papēžus var krāso, pielejot krāsu masai pirms liešanas presformā, vai krāsojot jau gatavus, apstrādātus papēžus.</a:t>
            </a:r>
          </a:p>
          <a:p>
            <a:pPr marL="109728" indent="0">
              <a:buNone/>
            </a:pPr>
            <a:endParaRPr lang="lv-LV" sz="2200" dirty="0">
              <a:latin typeface="Times New Roman" panose="02020603050405020304" pitchFamily="18" charset="0"/>
              <a:cs typeface="Times New Roman" panose="02020603050405020304" pitchFamily="18" charset="0"/>
            </a:endParaRPr>
          </a:p>
          <a:p>
            <a:pPr marL="109728" indent="0">
              <a:buNone/>
            </a:pPr>
            <a:r>
              <a:rPr lang="lv-LV" sz="2200" dirty="0">
                <a:latin typeface="Times New Roman" panose="02020603050405020304" pitchFamily="18" charset="0"/>
                <a:cs typeface="Times New Roman" panose="02020603050405020304" pitchFamily="18" charset="0"/>
              </a:rPr>
              <a:t>Plaši tiek izmantoti arī plastmasas pasitņi. Dažādos plastmasas papēžos ir arī iepresētas metāla caurulītes. </a:t>
            </a:r>
            <a:endParaRPr lang="lv-LV" sz="2200" dirty="0" smtClean="0">
              <a:latin typeface="Times New Roman" panose="02020603050405020304" pitchFamily="18" charset="0"/>
              <a:cs typeface="Times New Roman" panose="02020603050405020304" pitchFamily="18" charset="0"/>
            </a:endParaRPr>
          </a:p>
          <a:p>
            <a:pPr marL="109728" indent="0">
              <a:buNone/>
            </a:pPr>
            <a:endParaRPr lang="lv-LV" sz="2200" dirty="0">
              <a:latin typeface="Times New Roman" panose="02020603050405020304" pitchFamily="18" charset="0"/>
              <a:cs typeface="Times New Roman" panose="02020603050405020304" pitchFamily="18" charset="0"/>
            </a:endParaRPr>
          </a:p>
          <a:p>
            <a:pPr marL="109728" indent="0">
              <a:buNone/>
            </a:pPr>
            <a:r>
              <a:rPr lang="en-US" sz="2200" dirty="0" smtClean="0">
                <a:latin typeface="Times New Roman" panose="02020603050405020304" pitchFamily="18" charset="0"/>
                <a:cs typeface="Times New Roman" panose="02020603050405020304" pitchFamily="18" charset="0"/>
                <a:hlinkClick r:id="rId2" action="ppaction://hlinkpres?slideindex=1&amp;slidetitle="/>
              </a:rPr>
              <a:t>https://www.youtube.com/watch?v=9iJ4UloJWKA</a:t>
            </a:r>
            <a:endParaRPr lang="en-US" sz="2200" dirty="0" smtClean="0">
              <a:latin typeface="Times New Roman" panose="02020603050405020304" pitchFamily="18" charset="0"/>
              <a:cs typeface="Times New Roman" panose="02020603050405020304" pitchFamily="18" charset="0"/>
            </a:endParaRPr>
          </a:p>
          <a:p>
            <a:pPr marL="109728" indent="0">
              <a:buNone/>
            </a:pPr>
            <a:endParaRPr lang="en-US" dirty="0"/>
          </a:p>
        </p:txBody>
      </p:sp>
    </p:spTree>
    <p:extLst>
      <p:ext uri="{BB962C8B-B14F-4D97-AF65-F5344CB8AC3E}">
        <p14:creationId xmlns:p14="http://schemas.microsoft.com/office/powerpoint/2010/main" val="2062625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50" y="1163638"/>
            <a:ext cx="8748713" cy="452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1211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endParaRPr lang="lv-LV" sz="2000" dirty="0" smtClean="0">
              <a:latin typeface="Times New Roman" panose="02020603050405020304" pitchFamily="18" charset="0"/>
              <a:cs typeface="Times New Roman" panose="02020603050405020304" pitchFamily="18" charset="0"/>
            </a:endParaRPr>
          </a:p>
          <a:p>
            <a:pPr>
              <a:buFont typeface="Wingdings" pitchFamily="2" charset="2"/>
              <a:buChar char="Ø"/>
            </a:pPr>
            <a:endParaRPr lang="lv-LV" sz="2000" dirty="0">
              <a:latin typeface="Times New Roman" panose="02020603050405020304" pitchFamily="18" charset="0"/>
              <a:cs typeface="Times New Roman" panose="02020603050405020304" pitchFamily="18" charset="0"/>
            </a:endParaRPr>
          </a:p>
          <a:p>
            <a:pPr>
              <a:buFont typeface="Wingdings" pitchFamily="2" charset="2"/>
              <a:buChar char="Ø"/>
            </a:pPr>
            <a:r>
              <a:rPr lang="lv-LV" sz="2000" dirty="0" smtClean="0">
                <a:latin typeface="Times New Roman" panose="02020603050405020304" pitchFamily="18" charset="0"/>
                <a:cs typeface="Times New Roman" panose="02020603050405020304" pitchFamily="18" charset="0"/>
              </a:rPr>
              <a:t>Remontējamos apavus sadala noteiktās grupās:</a:t>
            </a:r>
          </a:p>
          <a:p>
            <a:pPr>
              <a:buFont typeface="Wingdings" pitchFamily="2" charset="2"/>
              <a:buChar char="v"/>
            </a:pPr>
            <a:r>
              <a:rPr lang="lv-LV" sz="2000" dirty="0" smtClean="0">
                <a:latin typeface="Times New Roman" panose="02020603050405020304" pitchFamily="18" charset="0"/>
                <a:cs typeface="Times New Roman" panose="02020603050405020304" pitchFamily="18" charset="0"/>
              </a:rPr>
              <a:t>Sandales</a:t>
            </a:r>
          </a:p>
          <a:p>
            <a:pPr>
              <a:buFont typeface="Wingdings" pitchFamily="2" charset="2"/>
              <a:buChar char="v"/>
            </a:pPr>
            <a:r>
              <a:rPr lang="lv-LV" sz="2000" dirty="0" smtClean="0">
                <a:latin typeface="Times New Roman" panose="02020603050405020304" pitchFamily="18" charset="0"/>
                <a:cs typeface="Times New Roman" panose="02020603050405020304" pitchFamily="18" charset="0"/>
              </a:rPr>
              <a:t>Kurpes</a:t>
            </a:r>
          </a:p>
          <a:p>
            <a:pPr>
              <a:buFont typeface="Wingdings" pitchFamily="2" charset="2"/>
              <a:buChar char="v"/>
            </a:pPr>
            <a:r>
              <a:rPr lang="lv-LV" sz="2000" dirty="0" smtClean="0">
                <a:latin typeface="Times New Roman" panose="02020603050405020304" pitchFamily="18" charset="0"/>
                <a:cs typeface="Times New Roman" panose="02020603050405020304" pitchFamily="18" charset="0"/>
              </a:rPr>
              <a:t>Puszābaki</a:t>
            </a:r>
          </a:p>
          <a:p>
            <a:pPr>
              <a:buFont typeface="Wingdings" pitchFamily="2" charset="2"/>
              <a:buChar char="v"/>
            </a:pPr>
            <a:r>
              <a:rPr lang="lv-LV" sz="2000" dirty="0" smtClean="0">
                <a:latin typeface="Times New Roman" panose="02020603050405020304" pitchFamily="18" charset="0"/>
                <a:cs typeface="Times New Roman" panose="02020603050405020304" pitchFamily="18" charset="0"/>
              </a:rPr>
              <a:t>Zābaki</a:t>
            </a:r>
          </a:p>
          <a:p>
            <a:pPr marL="109728" indent="0">
              <a:buNone/>
            </a:pPr>
            <a:endParaRPr lang="en-US" dirty="0"/>
          </a:p>
        </p:txBody>
      </p:sp>
      <p:sp>
        <p:nvSpPr>
          <p:cNvPr id="3" name="Title 2"/>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REMONTA APAVU KLASIFIKĀCIJA</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93945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6632"/>
            <a:ext cx="8229600" cy="6552728"/>
          </a:xfrm>
        </p:spPr>
        <p:txBody>
          <a:bodyPr/>
          <a:lstStyle/>
          <a:p>
            <a:pPr marL="109728" indent="0">
              <a:buNone/>
            </a:pPr>
            <a:endParaRPr lang="en-US" dirty="0"/>
          </a:p>
        </p:txBody>
      </p:sp>
      <p:sp>
        <p:nvSpPr>
          <p:cNvPr id="5" name="Oval 4"/>
          <p:cNvSpPr/>
          <p:nvPr/>
        </p:nvSpPr>
        <p:spPr>
          <a:xfrm>
            <a:off x="3563888" y="2636912"/>
            <a:ext cx="2232248" cy="20162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APAVS</a:t>
            </a:r>
            <a:endParaRPr lang="en-US" dirty="0"/>
          </a:p>
        </p:txBody>
      </p:sp>
      <p:sp>
        <p:nvSpPr>
          <p:cNvPr id="6" name="Rectangle 5"/>
          <p:cNvSpPr/>
          <p:nvPr/>
        </p:nvSpPr>
        <p:spPr>
          <a:xfrm>
            <a:off x="467544" y="188640"/>
            <a:ext cx="309634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Sezonas apavs</a:t>
            </a:r>
            <a:endParaRPr lang="en-US" dirty="0"/>
          </a:p>
        </p:txBody>
      </p:sp>
      <p:sp>
        <p:nvSpPr>
          <p:cNvPr id="7" name="Rectangle 6"/>
          <p:cNvSpPr/>
          <p:nvPr/>
        </p:nvSpPr>
        <p:spPr>
          <a:xfrm>
            <a:off x="3815604" y="188640"/>
            <a:ext cx="165618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Mode</a:t>
            </a:r>
            <a:endParaRPr lang="en-US" dirty="0"/>
          </a:p>
        </p:txBody>
      </p:sp>
      <p:sp>
        <p:nvSpPr>
          <p:cNvPr id="8" name="Rectangle 7"/>
          <p:cNvSpPr/>
          <p:nvPr/>
        </p:nvSpPr>
        <p:spPr>
          <a:xfrm>
            <a:off x="5796136" y="188640"/>
            <a:ext cx="28803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Pusaudžu grupa</a:t>
            </a:r>
            <a:endParaRPr lang="en-US" dirty="0"/>
          </a:p>
        </p:txBody>
      </p:sp>
      <p:sp>
        <p:nvSpPr>
          <p:cNvPr id="9" name="Rectangle 8"/>
          <p:cNvSpPr/>
          <p:nvPr/>
        </p:nvSpPr>
        <p:spPr>
          <a:xfrm>
            <a:off x="467544" y="1766780"/>
            <a:ext cx="309634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Speciālie apavi</a:t>
            </a:r>
            <a:endParaRPr lang="en-US" dirty="0"/>
          </a:p>
        </p:txBody>
      </p:sp>
      <p:sp>
        <p:nvSpPr>
          <p:cNvPr id="10" name="Rectangle 9"/>
          <p:cNvSpPr/>
          <p:nvPr/>
        </p:nvSpPr>
        <p:spPr>
          <a:xfrm>
            <a:off x="467543" y="3328732"/>
            <a:ext cx="2817409" cy="6325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Veids, kā stiprināts pie kājas</a:t>
            </a:r>
            <a:endParaRPr lang="en-US" dirty="0"/>
          </a:p>
        </p:txBody>
      </p:sp>
      <p:sp>
        <p:nvSpPr>
          <p:cNvPr id="11" name="Rectangle 10"/>
          <p:cNvSpPr/>
          <p:nvPr/>
        </p:nvSpPr>
        <p:spPr>
          <a:xfrm>
            <a:off x="3727340" y="5890324"/>
            <a:ext cx="2060590" cy="7241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Izgatavošanas veids</a:t>
            </a:r>
            <a:endParaRPr lang="en-US" dirty="0"/>
          </a:p>
        </p:txBody>
      </p:sp>
      <p:sp>
        <p:nvSpPr>
          <p:cNvPr id="12" name="Rectangle 11"/>
          <p:cNvSpPr/>
          <p:nvPr/>
        </p:nvSpPr>
        <p:spPr>
          <a:xfrm>
            <a:off x="764673" y="5941283"/>
            <a:ext cx="2520280" cy="67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Papēža augstums</a:t>
            </a:r>
            <a:endParaRPr lang="en-US" dirty="0"/>
          </a:p>
        </p:txBody>
      </p:sp>
      <p:sp>
        <p:nvSpPr>
          <p:cNvPr id="13" name="Rectangle 12"/>
          <p:cNvSpPr/>
          <p:nvPr/>
        </p:nvSpPr>
        <p:spPr>
          <a:xfrm>
            <a:off x="5904148" y="1766780"/>
            <a:ext cx="277230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Detaļu krāsas</a:t>
            </a:r>
            <a:endParaRPr lang="en-US" dirty="0"/>
          </a:p>
        </p:txBody>
      </p:sp>
      <p:sp>
        <p:nvSpPr>
          <p:cNvPr id="14" name="Rectangle 13"/>
          <p:cNvSpPr/>
          <p:nvPr/>
        </p:nvSpPr>
        <p:spPr>
          <a:xfrm>
            <a:off x="6012160" y="3328732"/>
            <a:ext cx="2664296" cy="6325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Stiprināšanas veidi</a:t>
            </a:r>
            <a:endParaRPr lang="en-US" dirty="0"/>
          </a:p>
        </p:txBody>
      </p:sp>
      <p:sp>
        <p:nvSpPr>
          <p:cNvPr id="15" name="Rectangle 14"/>
          <p:cNvSpPr/>
          <p:nvPr/>
        </p:nvSpPr>
        <p:spPr>
          <a:xfrm>
            <a:off x="6012160" y="5890323"/>
            <a:ext cx="2664296" cy="7241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Izgatavošanas grūtības pakāpe</a:t>
            </a:r>
            <a:endParaRPr lang="en-US" dirty="0"/>
          </a:p>
        </p:txBody>
      </p:sp>
      <p:cxnSp>
        <p:nvCxnSpPr>
          <p:cNvPr id="17" name="Straight Arrow Connector 16"/>
          <p:cNvCxnSpPr>
            <a:stCxn id="5" idx="0"/>
          </p:cNvCxnSpPr>
          <p:nvPr/>
        </p:nvCxnSpPr>
        <p:spPr>
          <a:xfrm flipV="1">
            <a:off x="4680012" y="836712"/>
            <a:ext cx="0" cy="18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5" idx="1"/>
          </p:cNvCxnSpPr>
          <p:nvPr/>
        </p:nvCxnSpPr>
        <p:spPr>
          <a:xfrm flipH="1" flipV="1">
            <a:off x="3563888" y="2414852"/>
            <a:ext cx="326905" cy="5173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5" idx="2"/>
            <a:endCxn id="10" idx="3"/>
          </p:cNvCxnSpPr>
          <p:nvPr/>
        </p:nvCxnSpPr>
        <p:spPr>
          <a:xfrm flipH="1">
            <a:off x="3284952" y="3645024"/>
            <a:ext cx="2789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5" idx="3"/>
          </p:cNvCxnSpPr>
          <p:nvPr/>
        </p:nvCxnSpPr>
        <p:spPr>
          <a:xfrm flipH="1">
            <a:off x="2015716" y="4357867"/>
            <a:ext cx="1875077" cy="15324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5" idx="4"/>
          </p:cNvCxnSpPr>
          <p:nvPr/>
        </p:nvCxnSpPr>
        <p:spPr>
          <a:xfrm>
            <a:off x="4680012" y="4653136"/>
            <a:ext cx="0" cy="12371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endCxn id="15" idx="0"/>
          </p:cNvCxnSpPr>
          <p:nvPr/>
        </p:nvCxnSpPr>
        <p:spPr>
          <a:xfrm>
            <a:off x="5508104" y="4357867"/>
            <a:ext cx="1836204" cy="15324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14" idx="1"/>
          </p:cNvCxnSpPr>
          <p:nvPr/>
        </p:nvCxnSpPr>
        <p:spPr>
          <a:xfrm>
            <a:off x="5796136" y="3645023"/>
            <a:ext cx="21602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5" idx="7"/>
          </p:cNvCxnSpPr>
          <p:nvPr/>
        </p:nvCxnSpPr>
        <p:spPr>
          <a:xfrm flipV="1">
            <a:off x="5469231" y="2414852"/>
            <a:ext cx="434917" cy="5173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5" idx="0"/>
          </p:cNvCxnSpPr>
          <p:nvPr/>
        </p:nvCxnSpPr>
        <p:spPr>
          <a:xfrm flipV="1">
            <a:off x="4680012" y="836712"/>
            <a:ext cx="1116124" cy="18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flipV="1">
            <a:off x="3563888" y="836712"/>
            <a:ext cx="1116124" cy="18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38724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34329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lv-LV" sz="2800" dirty="0" smtClean="0">
                <a:latin typeface="Times New Roman" panose="02020603050405020304" pitchFamily="18" charset="0"/>
                <a:cs typeface="Times New Roman" panose="02020603050405020304" pitchFamily="18" charset="0"/>
              </a:rPr>
              <a:t>Apavu nodiluma veidi</a:t>
            </a:r>
            <a:endParaRPr lang="en-US" sz="28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681" y="1412776"/>
            <a:ext cx="8352928" cy="3426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11560" y="5085184"/>
            <a:ext cx="8123049" cy="400110"/>
          </a:xfrm>
          <a:prstGeom prst="rect">
            <a:avLst/>
          </a:prstGeom>
          <a:noFill/>
        </p:spPr>
        <p:txBody>
          <a:bodyPr wrap="square" rtlCol="0">
            <a:spAutoFit/>
          </a:bodyPr>
          <a:lstStyle/>
          <a:p>
            <a:r>
              <a:rPr lang="lv-LV" sz="2000" dirty="0" smtClean="0">
                <a:latin typeface="Times New Roman" panose="02020603050405020304" pitchFamily="18" charset="0"/>
                <a:cs typeface="Times New Roman" panose="02020603050405020304" pitchFamily="18" charset="0"/>
              </a:rPr>
              <a:t>Galvenie veidi, kā tiek bojāta apava zole saskarē ar staigājamo virsmu</a:t>
            </a:r>
            <a:r>
              <a:rPr lang="lv-LV" dirty="0" smtClean="0"/>
              <a:t>.</a:t>
            </a:r>
            <a:endParaRPr lang="en-US" dirty="0"/>
          </a:p>
        </p:txBody>
      </p:sp>
    </p:spTree>
    <p:extLst>
      <p:ext uri="{BB962C8B-B14F-4D97-AF65-F5344CB8AC3E}">
        <p14:creationId xmlns:p14="http://schemas.microsoft.com/office/powerpoint/2010/main" val="30068003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972" y="980728"/>
            <a:ext cx="7980880"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06734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lv-LV" sz="2200" dirty="0" smtClean="0">
                <a:latin typeface="Times New Roman" panose="02020603050405020304" pitchFamily="18" charset="0"/>
                <a:cs typeface="Times New Roman" panose="02020603050405020304" pitchFamily="18" charset="0"/>
              </a:rPr>
              <a:t>Apavu rūpniecībā pielieto dažādus līmējošos materiālus. Līdz ar to retāk pielieto stiprināšanu ar skrūvēm un naglām.</a:t>
            </a:r>
          </a:p>
          <a:p>
            <a:pPr marL="109728" indent="0">
              <a:buNone/>
            </a:pPr>
            <a:r>
              <a:rPr lang="lv-LV" sz="2200" dirty="0" smtClean="0">
                <a:latin typeface="Times New Roman" panose="02020603050405020304" pitchFamily="18" charset="0"/>
                <a:cs typeface="Times New Roman" panose="02020603050405020304" pitchFamily="18" charset="0"/>
              </a:rPr>
              <a:t>Pielietojot līmēšanas metodi, ir šādas priekšrocības:</a:t>
            </a:r>
          </a:p>
          <a:p>
            <a:pPr>
              <a:buFont typeface="Wingdings" pitchFamily="2" charset="2"/>
              <a:buChar char="Ø"/>
            </a:pPr>
            <a:r>
              <a:rPr lang="lv-LV" sz="2200" dirty="0" smtClean="0">
                <a:latin typeface="Times New Roman" panose="02020603050405020304" pitchFamily="18" charset="0"/>
                <a:cs typeface="Times New Roman" panose="02020603050405020304" pitchFamily="18" charset="0"/>
              </a:rPr>
              <a:t>Zolē </a:t>
            </a:r>
            <a:r>
              <a:rPr lang="lv-LV" sz="2200" dirty="0">
                <a:latin typeface="Times New Roman" panose="02020603050405020304" pitchFamily="18" charset="0"/>
                <a:cs typeface="Times New Roman" panose="02020603050405020304" pitchFamily="18" charset="0"/>
              </a:rPr>
              <a:t>netiek izveidoti caurumi</a:t>
            </a:r>
          </a:p>
          <a:p>
            <a:pPr>
              <a:buFont typeface="Wingdings" pitchFamily="2" charset="2"/>
              <a:buChar char="Ø"/>
            </a:pPr>
            <a:r>
              <a:rPr lang="lv-LV" sz="2200" dirty="0">
                <a:latin typeface="Times New Roman" panose="02020603050405020304" pitchFamily="18" charset="0"/>
                <a:cs typeface="Times New Roman" panose="02020603050405020304" pitchFamily="18" charset="0"/>
              </a:rPr>
              <a:t>Stiprināšanas izturība nav atkarīga no stiprināmo detaļu biezuma</a:t>
            </a:r>
          </a:p>
          <a:p>
            <a:pPr>
              <a:buFont typeface="Wingdings" pitchFamily="2" charset="2"/>
              <a:buChar char="Ø"/>
            </a:pPr>
            <a:r>
              <a:rPr lang="lv-LV" sz="2200" dirty="0">
                <a:latin typeface="Times New Roman" panose="02020603050405020304" pitchFamily="18" charset="0"/>
                <a:cs typeface="Times New Roman" panose="02020603050405020304" pitchFamily="18" charset="0"/>
              </a:rPr>
              <a:t>Dažādu materiālu veidu pielietošanas</a:t>
            </a:r>
          </a:p>
          <a:p>
            <a:pPr>
              <a:buFont typeface="Wingdings" pitchFamily="2" charset="2"/>
              <a:buChar char="Ø"/>
            </a:pPr>
            <a:r>
              <a:rPr lang="lv-LV" sz="2200" dirty="0" smtClean="0">
                <a:latin typeface="Times New Roman" panose="02020603050405020304" pitchFamily="18" charset="0"/>
                <a:cs typeface="Times New Roman" panose="02020603050405020304" pitchFamily="18" charset="0"/>
              </a:rPr>
              <a:t>Augsta </a:t>
            </a:r>
            <a:r>
              <a:rPr lang="lv-LV" sz="2200" dirty="0">
                <a:latin typeface="Times New Roman" panose="02020603050405020304" pitchFamily="18" charset="0"/>
                <a:cs typeface="Times New Roman" panose="02020603050405020304" pitchFamily="18" charset="0"/>
              </a:rPr>
              <a:t>stiprinājuma kvalitāte un hermētiska šuve, kas praktiski turas ilgu laiku</a:t>
            </a:r>
          </a:p>
          <a:p>
            <a:pPr>
              <a:buFont typeface="Wingdings" pitchFamily="2" charset="2"/>
              <a:buChar char="Ø"/>
            </a:pPr>
            <a:r>
              <a:rPr lang="lv-LV" sz="2200" dirty="0">
                <a:latin typeface="Times New Roman" panose="02020603050405020304" pitchFamily="18" charset="0"/>
                <a:cs typeface="Times New Roman" panose="02020603050405020304" pitchFamily="18" charset="0"/>
              </a:rPr>
              <a:t>Vienkāršota tehnoloģija</a:t>
            </a:r>
          </a:p>
          <a:p>
            <a:pPr>
              <a:buFont typeface="Wingdings" pitchFamily="2" charset="2"/>
              <a:buChar char="Ø"/>
            </a:pPr>
            <a:r>
              <a:rPr lang="lv-LV" sz="2200" dirty="0">
                <a:latin typeface="Times New Roman" panose="02020603050405020304" pitchFamily="18" charset="0"/>
                <a:cs typeface="Times New Roman" panose="02020603050405020304" pitchFamily="18" charset="0"/>
              </a:rPr>
              <a:t>Paātrināts ražošanas process</a:t>
            </a:r>
          </a:p>
          <a:p>
            <a:pPr>
              <a:buFont typeface="Wingdings" pitchFamily="2" charset="2"/>
              <a:buChar char="Ø"/>
            </a:pPr>
            <a:r>
              <a:rPr lang="lv-LV" sz="2200" dirty="0">
                <a:latin typeface="Times New Roman" panose="02020603050405020304" pitchFamily="18" charset="0"/>
                <a:cs typeface="Times New Roman" panose="02020603050405020304" pitchFamily="18" charset="0"/>
              </a:rPr>
              <a:t>Samazināts materiālu un darba process.</a:t>
            </a:r>
          </a:p>
          <a:p>
            <a:pPr marL="109728" indent="0">
              <a:buNone/>
            </a:pPr>
            <a:endParaRPr lang="en-US" dirty="0"/>
          </a:p>
        </p:txBody>
      </p:sp>
      <p:sp>
        <p:nvSpPr>
          <p:cNvPr id="3" name="Title 2"/>
          <p:cNvSpPr>
            <a:spLocks noGrp="1"/>
          </p:cNvSpPr>
          <p:nvPr>
            <p:ph type="title"/>
          </p:nvPr>
        </p:nvSpPr>
        <p:spPr/>
        <p:txBody>
          <a:bodyPr>
            <a:normAutofit/>
          </a:bodyPr>
          <a:lstStyle/>
          <a:p>
            <a:pPr algn="ctr"/>
            <a:r>
              <a:rPr lang="lv-LV" sz="2800" dirty="0" smtClean="0">
                <a:solidFill>
                  <a:schemeClr val="tx1"/>
                </a:solidFill>
                <a:latin typeface="Times New Roman" panose="02020603050405020304" pitchFamily="18" charset="0"/>
                <a:cs typeface="Times New Roman" panose="02020603050405020304" pitchFamily="18" charset="0"/>
              </a:rPr>
              <a:t>LĪMES UN ŠĶĪDINĀTĀJI</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8104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602627"/>
          </a:xfrm>
        </p:spPr>
        <p:txBody>
          <a:bodyPr>
            <a:normAutofit/>
          </a:bodyPr>
          <a:lstStyle/>
          <a:p>
            <a:pPr marL="109728" indent="0">
              <a:buNone/>
            </a:pPr>
            <a:endParaRPr lang="lv-LV" sz="2800" b="1" dirty="0" smtClean="0">
              <a:latin typeface="Times New Roman" panose="02020603050405020304" pitchFamily="18" charset="0"/>
              <a:cs typeface="Times New Roman" panose="02020603050405020304" pitchFamily="18" charset="0"/>
            </a:endParaRPr>
          </a:p>
          <a:p>
            <a:pPr marL="109728" indent="0" algn="ctr">
              <a:buNone/>
            </a:pPr>
            <a:r>
              <a:rPr lang="en-US" sz="2800" b="1" dirty="0" smtClean="0">
                <a:latin typeface="Times New Roman" panose="02020603050405020304" pitchFamily="18" charset="0"/>
                <a:cs typeface="Times New Roman" panose="02020603050405020304" pitchFamily="18" charset="0"/>
              </a:rPr>
              <a:t>L</a:t>
            </a:r>
            <a:r>
              <a:rPr lang="lv-LV" sz="2800" b="1" dirty="0" smtClean="0">
                <a:latin typeface="Times New Roman" panose="02020603050405020304" pitchFamily="18" charset="0"/>
                <a:cs typeface="Times New Roman" panose="02020603050405020304" pitchFamily="18" charset="0"/>
              </a:rPr>
              <a:t>ĪMĒJĀMO </a:t>
            </a:r>
            <a:r>
              <a:rPr lang="en-US" sz="2800" b="1" dirty="0" smtClean="0">
                <a:latin typeface="Times New Roman" panose="02020603050405020304" pitchFamily="18" charset="0"/>
                <a:cs typeface="Times New Roman" panose="02020603050405020304" pitchFamily="18" charset="0"/>
              </a:rPr>
              <a:t> </a:t>
            </a:r>
            <a:r>
              <a:rPr lang="lv-LV" sz="2800" b="1" dirty="0" smtClean="0">
                <a:latin typeface="Times New Roman" panose="02020603050405020304" pitchFamily="18" charset="0"/>
                <a:cs typeface="Times New Roman" panose="02020603050405020304" pitchFamily="18" charset="0"/>
              </a:rPr>
              <a:t>MATERIĀLU</a:t>
            </a:r>
            <a:r>
              <a:rPr lang="en-US" sz="2800" b="1" dirty="0" smtClean="0">
                <a:latin typeface="Times New Roman" panose="02020603050405020304" pitchFamily="18" charset="0"/>
                <a:cs typeface="Times New Roman" panose="02020603050405020304" pitchFamily="18" charset="0"/>
              </a:rPr>
              <a:t> </a:t>
            </a:r>
            <a:r>
              <a:rPr lang="lv-LV" sz="2800" b="1" dirty="0" smtClean="0">
                <a:latin typeface="Times New Roman" panose="02020603050405020304" pitchFamily="18" charset="0"/>
                <a:cs typeface="Times New Roman" panose="02020603050405020304" pitchFamily="18" charset="0"/>
              </a:rPr>
              <a:t>KLASIFIKĀCIJA</a:t>
            </a:r>
            <a:endParaRPr lang="lv-LV" sz="2800" b="1" dirty="0" smtClean="0">
              <a:latin typeface="Times New Roman" panose="02020603050405020304" pitchFamily="18" charset="0"/>
              <a:cs typeface="Times New Roman" panose="02020603050405020304" pitchFamily="18" charset="0"/>
            </a:endParaRPr>
          </a:p>
          <a:p>
            <a:pPr marL="109728" indent="0">
              <a:buNone/>
            </a:pPr>
            <a:endParaRPr lang="lv-LV" sz="2000" b="1" dirty="0">
              <a:latin typeface="Times New Roman" panose="02020603050405020304" pitchFamily="18" charset="0"/>
              <a:cs typeface="Times New Roman" panose="02020603050405020304" pitchFamily="18" charset="0"/>
            </a:endParaRPr>
          </a:p>
          <a:p>
            <a:pPr marL="109728" indent="0">
              <a:buNone/>
            </a:pPr>
            <a:endParaRPr lang="en-US" sz="2000" b="1" dirty="0">
              <a:latin typeface="Times New Roman" panose="02020603050405020304" pitchFamily="18" charset="0"/>
              <a:cs typeface="Times New Roman" panose="02020603050405020304" pitchFamily="18" charset="0"/>
            </a:endParaRPr>
          </a:p>
          <a:p>
            <a:pPr marL="109728" indent="0">
              <a:buNone/>
            </a:pPr>
            <a:r>
              <a:rPr lang="en-US" sz="2000" dirty="0">
                <a:latin typeface="Times New Roman" panose="02020603050405020304" pitchFamily="18" charset="0"/>
                <a:cs typeface="Times New Roman" panose="02020603050405020304" pitchFamily="18" charset="0"/>
              </a:rPr>
              <a:t>Atkarībā no pielietošanas un izgatavošanas veida </a:t>
            </a:r>
            <a:r>
              <a:rPr lang="en-US" sz="2000" dirty="0" err="1">
                <a:latin typeface="Times New Roman" panose="02020603050405020304" pitchFamily="18" charset="0"/>
                <a:cs typeface="Times New Roman" panose="02020603050405020304" pitchFamily="18" charset="0"/>
              </a:rPr>
              <a:t>iedala</a:t>
            </a:r>
            <a:r>
              <a:rPr lang="en-US" sz="2000" dirty="0">
                <a:latin typeface="Times New Roman" panose="02020603050405020304" pitchFamily="18" charset="0"/>
                <a:cs typeface="Times New Roman" panose="02020603050405020304" pitchFamily="18" charset="0"/>
              </a:rPr>
              <a:t>:</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Līme, kuras pamatā ir kaučuks</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Līme, kuras pamatā ir sintētisko kaučuku latekss</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Līme, kuras pamatā ir sintētiskie sveķi un organiskie šķīdinātāji</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Kombinētā līme, kuras pamatā ir sintētisko kaučuku šķīdums, sveķi un sintētiskais šķīdinātājs</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Līme ar termoplastisku sveķu šķīdinātāju</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Līme, kuras pamatā ir dzīvnieku un augu valsts līme.</a:t>
            </a:r>
          </a:p>
          <a:p>
            <a:pPr marL="109728" indent="0">
              <a:buNone/>
            </a:pPr>
            <a:endParaRPr lang="en-US" dirty="0"/>
          </a:p>
        </p:txBody>
      </p:sp>
    </p:spTree>
    <p:extLst>
      <p:ext uri="{BB962C8B-B14F-4D97-AF65-F5344CB8AC3E}">
        <p14:creationId xmlns:p14="http://schemas.microsoft.com/office/powerpoint/2010/main" val="39728116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normAutofit/>
          </a:bodyPr>
          <a:lstStyle/>
          <a:p>
            <a:pPr marL="109728" indent="0">
              <a:buNone/>
            </a:pPr>
            <a:r>
              <a:rPr lang="lv-LV" sz="2000" b="1" dirty="0">
                <a:latin typeface="Times New Roman" panose="02020603050405020304" pitchFamily="18" charset="0"/>
                <a:cs typeface="Times New Roman" panose="02020603050405020304" pitchFamily="18" charset="0"/>
              </a:rPr>
              <a:t>Atkarībā no tehnoloģiskās nozīmes, līmējamos materiālus apavu rūpniecībā var iedalīt 2 grupās: </a:t>
            </a:r>
            <a:endParaRPr lang="lv-LV" sz="2000" b="1" dirty="0" smtClean="0">
              <a:latin typeface="Times New Roman" panose="02020603050405020304" pitchFamily="18" charset="0"/>
              <a:cs typeface="Times New Roman" panose="02020603050405020304" pitchFamily="18" charset="0"/>
            </a:endParaRPr>
          </a:p>
          <a:p>
            <a:pPr marL="109728" indent="0">
              <a:buNone/>
            </a:pPr>
            <a:endParaRPr lang="lv-LV" sz="2000" dirty="0">
              <a:latin typeface="Times New Roman" panose="02020603050405020304" pitchFamily="18" charset="0"/>
              <a:cs typeface="Times New Roman" panose="02020603050405020304" pitchFamily="18" charset="0"/>
            </a:endParaRPr>
          </a:p>
          <a:p>
            <a:pPr marL="681228" indent="-571500">
              <a:buFont typeface="+mj-lt"/>
              <a:buAutoNum type="romanUcPeriod"/>
            </a:pPr>
            <a:r>
              <a:rPr lang="lv-LV" sz="2000" dirty="0">
                <a:latin typeface="Times New Roman" panose="02020603050405020304" pitchFamily="18" charset="0"/>
                <a:cs typeface="Times New Roman" panose="02020603050405020304" pitchFamily="18" charset="0"/>
              </a:rPr>
              <a:t>Pie pamat līmēšanas</a:t>
            </a:r>
          </a:p>
          <a:p>
            <a:pPr marL="681228" indent="-571500">
              <a:buFont typeface="+mj-lt"/>
              <a:buAutoNum type="romanUcPeriod"/>
            </a:pPr>
            <a:r>
              <a:rPr lang="lv-LV" sz="2000" dirty="0">
                <a:latin typeface="Times New Roman" panose="02020603050405020304" pitchFamily="18" charset="0"/>
                <a:cs typeface="Times New Roman" panose="02020603050405020304" pitchFamily="18" charset="0"/>
              </a:rPr>
              <a:t>Otrās pakāpes līmēšanas</a:t>
            </a:r>
            <a:r>
              <a:rPr lang="lv-LV" sz="2000" dirty="0" smtClean="0">
                <a:latin typeface="Times New Roman" panose="02020603050405020304" pitchFamily="18" charset="0"/>
                <a:cs typeface="Times New Roman" panose="02020603050405020304" pitchFamily="18" charset="0"/>
              </a:rPr>
              <a:t>.</a:t>
            </a:r>
          </a:p>
          <a:p>
            <a:pPr marL="109728" indent="0">
              <a:buNone/>
            </a:pPr>
            <a:endParaRPr lang="lv-LV" sz="2000" dirty="0">
              <a:latin typeface="Times New Roman" panose="02020603050405020304" pitchFamily="18" charset="0"/>
              <a:cs typeface="Times New Roman" panose="02020603050405020304" pitchFamily="18" charset="0"/>
            </a:endParaRPr>
          </a:p>
          <a:p>
            <a:pPr marL="109728" indent="0">
              <a:buNone/>
            </a:pPr>
            <a:r>
              <a:rPr lang="lv-LV" sz="2000" dirty="0">
                <a:latin typeface="Times New Roman" panose="02020603050405020304" pitchFamily="18" charset="0"/>
                <a:cs typeface="Times New Roman" panose="02020603050405020304" pitchFamily="18" charset="0"/>
              </a:rPr>
              <a:t>Līme pamat līmēšanai domāta zoļu, pazoļu, papēžu līmēšanai bez papildus stiprinājuma.</a:t>
            </a:r>
          </a:p>
          <a:p>
            <a:pPr marL="109728" indent="0">
              <a:buNone/>
            </a:pPr>
            <a:r>
              <a:rPr lang="lv-LV" sz="2000" dirty="0">
                <a:latin typeface="Times New Roman" panose="02020603050405020304" pitchFamily="18" charset="0"/>
                <a:cs typeface="Times New Roman" panose="02020603050405020304" pitchFamily="18" charset="0"/>
              </a:rPr>
              <a:t>Līme otrās pakāpes līmēšanai domāta:</a:t>
            </a:r>
          </a:p>
          <a:p>
            <a:pPr marL="681228" indent="-571500">
              <a:buFont typeface="+mj-lt"/>
              <a:buAutoNum type="romanUcPeriod"/>
            </a:pPr>
            <a:r>
              <a:rPr lang="lv-LV" sz="2000" dirty="0">
                <a:latin typeface="Times New Roman" panose="02020603050405020304" pitchFamily="18" charset="0"/>
                <a:cs typeface="Times New Roman" panose="02020603050405020304" pitchFamily="18" charset="0"/>
              </a:rPr>
              <a:t>Iekšējās vai starp detaļas (kapes, bindzoles, purniņa) līmēšanai</a:t>
            </a:r>
          </a:p>
          <a:p>
            <a:pPr marL="681228" indent="-571500">
              <a:buFont typeface="+mj-lt"/>
              <a:buAutoNum type="romanUcPeriod"/>
            </a:pPr>
            <a:r>
              <a:rPr lang="lv-LV" sz="2000" dirty="0">
                <a:latin typeface="Times New Roman" panose="02020603050405020304" pitchFamily="18" charset="0"/>
                <a:cs typeface="Times New Roman" panose="02020603050405020304" pitchFamily="18" charset="0"/>
              </a:rPr>
              <a:t>Kā </a:t>
            </a:r>
            <a:r>
              <a:rPr lang="lv-LV" sz="2000" dirty="0" err="1" smtClean="0">
                <a:latin typeface="Times New Roman" panose="02020603050405020304" pitchFamily="18" charset="0"/>
                <a:cs typeface="Times New Roman" panose="02020603050405020304" pitchFamily="18" charset="0"/>
              </a:rPr>
              <a:t>palīgstiprinātājs</a:t>
            </a:r>
            <a:r>
              <a:rPr lang="lv-LV" sz="2000" dirty="0">
                <a:latin typeface="Times New Roman" panose="02020603050405020304" pitchFamily="18" charset="0"/>
                <a:cs typeface="Times New Roman" panose="02020603050405020304" pitchFamily="18" charset="0"/>
              </a:rPr>
              <a:t>, kas palīdz pamatdarbu izpildei (augšas detaļu stiprināšanai pirms šūšanas, malu nolocīšanas)</a:t>
            </a:r>
          </a:p>
          <a:p>
            <a:pPr marL="109728" indent="0">
              <a:buNone/>
            </a:pPr>
            <a:endParaRPr lang="en-US" dirty="0"/>
          </a:p>
        </p:txBody>
      </p:sp>
    </p:spTree>
    <p:extLst>
      <p:ext uri="{BB962C8B-B14F-4D97-AF65-F5344CB8AC3E}">
        <p14:creationId xmlns:p14="http://schemas.microsoft.com/office/powerpoint/2010/main" val="17677693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0648"/>
            <a:ext cx="8229600" cy="5746643"/>
          </a:xfrm>
        </p:spPr>
        <p:txBody>
          <a:bodyPr/>
          <a:lstStyle/>
          <a:p>
            <a:pPr marL="109728" indent="0" algn="ctr">
              <a:buNone/>
            </a:pPr>
            <a:r>
              <a:rPr lang="lv-LV" sz="2800" b="1" dirty="0" smtClean="0">
                <a:latin typeface="Times New Roman" panose="02020603050405020304" pitchFamily="18" charset="0"/>
                <a:cs typeface="Times New Roman" panose="02020603050405020304" pitchFamily="18" charset="0"/>
              </a:rPr>
              <a:t>PRASĪBAS APAVU LĪMĒM</a:t>
            </a:r>
            <a:endParaRPr lang="lv-LV" sz="2800" b="1" dirty="0">
              <a:latin typeface="Times New Roman" panose="02020603050405020304" pitchFamily="18" charset="0"/>
              <a:cs typeface="Times New Roman" panose="02020603050405020304" pitchFamily="18" charset="0"/>
            </a:endParaRPr>
          </a:p>
          <a:p>
            <a:pPr marL="109728" indent="0" algn="ctr">
              <a:buNone/>
            </a:pPr>
            <a:endParaRPr lang="lv-LV" sz="2800" b="1" dirty="0" smtClean="0">
              <a:latin typeface="Times New Roman" panose="02020603050405020304" pitchFamily="18" charset="0"/>
              <a:cs typeface="Times New Roman" panose="02020603050405020304" pitchFamily="18" charset="0"/>
            </a:endParaRPr>
          </a:p>
          <a:p>
            <a:pPr marL="109728" indent="0">
              <a:buNone/>
            </a:pPr>
            <a:r>
              <a:rPr lang="lv-LV" sz="2000" dirty="0" smtClean="0">
                <a:latin typeface="Times New Roman" panose="02020603050405020304" pitchFamily="18" charset="0"/>
                <a:cs typeface="Times New Roman" panose="02020603050405020304" pitchFamily="18" charset="0"/>
              </a:rPr>
              <a:t>Galvenās </a:t>
            </a:r>
            <a:r>
              <a:rPr lang="lv-LV" sz="2000" dirty="0">
                <a:latin typeface="Times New Roman" panose="02020603050405020304" pitchFamily="18" charset="0"/>
                <a:cs typeface="Times New Roman" panose="02020603050405020304" pitchFamily="18" charset="0"/>
              </a:rPr>
              <a:t>prasības:</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Ātra, pietiekama salīmēšanās spēja</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Līmes kārtiņa nedrīkst būt cieta un trausla</a:t>
            </a:r>
          </a:p>
          <a:p>
            <a:pPr>
              <a:buFont typeface="Wingdings" pitchFamily="2" charset="2"/>
              <a:buChar char="Ø"/>
            </a:pPr>
            <a:r>
              <a:rPr lang="lv-LV" sz="2000" dirty="0">
                <a:latin typeface="Times New Roman" panose="02020603050405020304" pitchFamily="18" charset="0"/>
                <a:cs typeface="Times New Roman" panose="02020603050405020304" pitchFamily="18" charset="0"/>
              </a:rPr>
              <a:t>Ir jābūt izturīgai pret mitrumu, augstumu un zemu temperatūru.</a:t>
            </a:r>
          </a:p>
          <a:p>
            <a:pPr marL="109728" indent="0">
              <a:buNone/>
            </a:pPr>
            <a:r>
              <a:rPr lang="lv-LV" sz="2000" dirty="0">
                <a:latin typeface="Times New Roman" panose="02020603050405020304" pitchFamily="18" charset="0"/>
                <a:cs typeface="Times New Roman" panose="02020603050405020304" pitchFamily="18" charset="0"/>
              </a:rPr>
              <a:t>3.Līmes organiskie šķīdinātāji.</a:t>
            </a:r>
          </a:p>
          <a:p>
            <a:pPr marL="109728" indent="0">
              <a:buNone/>
            </a:pPr>
            <a:r>
              <a:rPr lang="lv-LV" sz="2000" dirty="0">
                <a:latin typeface="Times New Roman" panose="02020603050405020304" pitchFamily="18" charset="0"/>
                <a:cs typeface="Times New Roman" panose="02020603050405020304" pitchFamily="18" charset="0"/>
              </a:rPr>
              <a:t>Dažādu līmju izgatavošanai un apavu izstrādei izmanto vairākus šķīdinātājus: benzīnu, acetonu, etilspirtu.</a:t>
            </a:r>
          </a:p>
          <a:p>
            <a:pPr marL="109728" indent="0">
              <a:buNone/>
            </a:pPr>
            <a:endParaRPr lang="en-US" dirty="0"/>
          </a:p>
        </p:txBody>
      </p:sp>
    </p:spTree>
    <p:extLst>
      <p:ext uri="{BB962C8B-B14F-4D97-AF65-F5344CB8AC3E}">
        <p14:creationId xmlns:p14="http://schemas.microsoft.com/office/powerpoint/2010/main" val="24281733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602627"/>
          </a:xfrm>
        </p:spPr>
        <p:txBody>
          <a:bodyPr>
            <a:normAutofit/>
          </a:bodyPr>
          <a:lstStyle/>
          <a:p>
            <a:pPr marL="109728" indent="0" algn="ctr">
              <a:buNone/>
            </a:pPr>
            <a:r>
              <a:rPr lang="lv-LV" sz="2800" b="1" dirty="0" smtClean="0">
                <a:latin typeface="Times New Roman" panose="02020603050405020304" pitchFamily="18" charset="0"/>
                <a:cs typeface="Times New Roman" panose="02020603050405020304" pitchFamily="18" charset="0"/>
              </a:rPr>
              <a:t>Līmes </a:t>
            </a:r>
            <a:r>
              <a:rPr lang="lv-LV" sz="2800" b="1" dirty="0">
                <a:latin typeface="Times New Roman" panose="02020603050405020304" pitchFamily="18" charset="0"/>
                <a:cs typeface="Times New Roman" panose="02020603050405020304" pitchFamily="18" charset="0"/>
              </a:rPr>
              <a:t>uz kaučuka </a:t>
            </a:r>
            <a:r>
              <a:rPr lang="lv-LV" sz="2800" b="1" dirty="0" smtClean="0">
                <a:latin typeface="Times New Roman" panose="02020603050405020304" pitchFamily="18" charset="0"/>
                <a:cs typeface="Times New Roman" panose="02020603050405020304" pitchFamily="18" charset="0"/>
              </a:rPr>
              <a:t>pamata</a:t>
            </a:r>
            <a:endParaRPr lang="lv-LV" sz="2800" b="1" dirty="0">
              <a:latin typeface="Times New Roman" panose="02020603050405020304" pitchFamily="18" charset="0"/>
              <a:cs typeface="Times New Roman" panose="02020603050405020304" pitchFamily="18" charset="0"/>
            </a:endParaRPr>
          </a:p>
          <a:p>
            <a:pPr marL="109728" indent="0" algn="ctr">
              <a:buNone/>
            </a:pPr>
            <a:endParaRPr lang="lv-LV" sz="2000" b="1" dirty="0">
              <a:latin typeface="Times New Roman" panose="02020603050405020304" pitchFamily="18" charset="0"/>
              <a:cs typeface="Times New Roman" panose="02020603050405020304" pitchFamily="18" charset="0"/>
            </a:endParaRPr>
          </a:p>
          <a:p>
            <a:pPr marL="109728" indent="0">
              <a:buNone/>
            </a:pPr>
            <a:r>
              <a:rPr lang="lv-LV" sz="2000" b="1" dirty="0">
                <a:latin typeface="Times New Roman" panose="02020603050405020304" pitchFamily="18" charset="0"/>
                <a:cs typeface="Times New Roman" panose="02020603050405020304" pitchFamily="18" charset="0"/>
              </a:rPr>
              <a:t>Dabīgā kaučuka </a:t>
            </a:r>
            <a:r>
              <a:rPr lang="lv-LV" sz="2000" b="1" dirty="0" smtClean="0">
                <a:latin typeface="Times New Roman" panose="02020603050405020304" pitchFamily="18" charset="0"/>
                <a:cs typeface="Times New Roman" panose="02020603050405020304" pitchFamily="18" charset="0"/>
              </a:rPr>
              <a:t>līme</a:t>
            </a:r>
          </a:p>
          <a:p>
            <a:pPr marL="109728" indent="0">
              <a:buNone/>
            </a:pPr>
            <a:endParaRPr lang="lv-LV" sz="2000" dirty="0" smtClean="0">
              <a:latin typeface="Times New Roman" panose="02020603050405020304" pitchFamily="18" charset="0"/>
              <a:cs typeface="Times New Roman" panose="02020603050405020304" pitchFamily="18" charset="0"/>
            </a:endParaRPr>
          </a:p>
          <a:p>
            <a:pPr marL="109728" indent="0">
              <a:buNone/>
            </a:pPr>
            <a:r>
              <a:rPr lang="lv-LV" sz="2000" dirty="0" smtClean="0">
                <a:latin typeface="Times New Roman" panose="02020603050405020304" pitchFamily="18" charset="0"/>
                <a:cs typeface="Times New Roman" panose="02020603050405020304" pitchFamily="18" charset="0"/>
              </a:rPr>
              <a:t> </a:t>
            </a:r>
            <a:r>
              <a:rPr lang="lv-LV" sz="2000" dirty="0">
                <a:latin typeface="Times New Roman" panose="02020603050405020304" pitchFamily="18" charset="0"/>
                <a:cs typeface="Times New Roman" panose="02020603050405020304" pitchFamily="18" charset="0"/>
              </a:rPr>
              <a:t>Tā ir t.s. gumijas līme, kas izgatavota ar šķīdinātāju </a:t>
            </a:r>
            <a:r>
              <a:rPr lang="lv-LV" sz="2000" dirty="0" smtClean="0">
                <a:latin typeface="Times New Roman" panose="02020603050405020304" pitchFamily="18" charset="0"/>
                <a:cs typeface="Times New Roman" panose="02020603050405020304" pitchFamily="18" charset="0"/>
              </a:rPr>
              <a:t>un </a:t>
            </a:r>
            <a:r>
              <a:rPr lang="lv-LV" sz="2000" dirty="0">
                <a:latin typeface="Times New Roman" panose="02020603050405020304" pitchFamily="18" charset="0"/>
                <a:cs typeface="Times New Roman" panose="02020603050405020304" pitchFamily="18" charset="0"/>
              </a:rPr>
              <a:t>benzīnu. Kaučuku sagriež mazos gabaliņos un saliek nelielā benzīna daudzumā, lai uzbriest, pēc tam speciālā maisītājā pamazām pievieno benzīnu un maisa. </a:t>
            </a:r>
          </a:p>
          <a:p>
            <a:pPr marL="109728" indent="0">
              <a:buNone/>
            </a:pPr>
            <a:r>
              <a:rPr lang="lv-LV" sz="2000" b="1" dirty="0">
                <a:latin typeface="Times New Roman" panose="02020603050405020304" pitchFamily="18" charset="0"/>
                <a:cs typeface="Times New Roman" panose="02020603050405020304" pitchFamily="18" charset="0"/>
              </a:rPr>
              <a:t>Līme no </a:t>
            </a:r>
            <a:r>
              <a:rPr lang="lv-LV" sz="2000" b="1" dirty="0" err="1" smtClean="0">
                <a:latin typeface="Times New Roman" panose="02020603050405020304" pitchFamily="18" charset="0"/>
                <a:cs typeface="Times New Roman" panose="02020603050405020304" pitchFamily="18" charset="0"/>
              </a:rPr>
              <a:t>nairita</a:t>
            </a:r>
            <a:endParaRPr lang="lv-LV" sz="2000" b="1" dirty="0" smtClean="0">
              <a:latin typeface="Times New Roman" panose="02020603050405020304" pitchFamily="18" charset="0"/>
              <a:cs typeface="Times New Roman" panose="02020603050405020304" pitchFamily="18" charset="0"/>
            </a:endParaRPr>
          </a:p>
          <a:p>
            <a:pPr marL="109728" indent="0">
              <a:buNone/>
            </a:pPr>
            <a:endParaRPr lang="lv-LV" sz="2000" b="1" dirty="0">
              <a:latin typeface="Times New Roman" panose="02020603050405020304" pitchFamily="18" charset="0"/>
              <a:cs typeface="Times New Roman" panose="02020603050405020304" pitchFamily="18" charset="0"/>
            </a:endParaRPr>
          </a:p>
          <a:p>
            <a:pPr marL="109728" indent="0">
              <a:buNone/>
            </a:pPr>
            <a:r>
              <a:rPr lang="lv-LV" sz="2000" b="1" dirty="0" smtClean="0">
                <a:latin typeface="Times New Roman" panose="02020603050405020304" pitchFamily="18" charset="0"/>
                <a:cs typeface="Times New Roman" panose="02020603050405020304" pitchFamily="18" charset="0"/>
              </a:rPr>
              <a:t> </a:t>
            </a:r>
            <a:r>
              <a:rPr lang="lv-LV" sz="2000" dirty="0" err="1">
                <a:latin typeface="Times New Roman" panose="02020603050405020304" pitchFamily="18" charset="0"/>
                <a:cs typeface="Times New Roman" panose="02020603050405020304" pitchFamily="18" charset="0"/>
              </a:rPr>
              <a:t>Nairita</a:t>
            </a:r>
            <a:r>
              <a:rPr lang="lv-LV" sz="2000" dirty="0">
                <a:latin typeface="Times New Roman" panose="02020603050405020304" pitchFamily="18" charset="0"/>
                <a:cs typeface="Times New Roman" panose="02020603050405020304" pitchFamily="18" charset="0"/>
              </a:rPr>
              <a:t> līmes sastāvā it sintētiskā kaučuka šķīdinātāji, kas kopā ar </a:t>
            </a:r>
            <a:r>
              <a:rPr lang="lv-LV" sz="2000" dirty="0" err="1">
                <a:latin typeface="Times New Roman" panose="02020603050405020304" pitchFamily="18" charset="0"/>
                <a:cs typeface="Times New Roman" panose="02020603050405020304" pitchFamily="18" charset="0"/>
              </a:rPr>
              <a:t>etilacetātu</a:t>
            </a:r>
            <a:r>
              <a:rPr lang="lv-LV" sz="2000" dirty="0">
                <a:latin typeface="Times New Roman" panose="02020603050405020304" pitchFamily="18" charset="0"/>
                <a:cs typeface="Times New Roman" panose="02020603050405020304" pitchFamily="18" charset="0"/>
              </a:rPr>
              <a:t> un benzīnu pievienoti dažādās daļās. Pielieto zoļu līmēšanai, gumijas papēžu līmēšanai. Līmi uzklāj uz abām līmēšanai paredzētajām detaļas pusēm. Pirms līmēšanas pārklātā virsma jāaktivizē (sasilda 80⁰-120⁰C). Pēc salīmēšanas nostiprina </a:t>
            </a:r>
            <a:r>
              <a:rPr lang="lv-LV" sz="2000" dirty="0" smtClean="0">
                <a:latin typeface="Times New Roman" panose="02020603050405020304" pitchFamily="18" charset="0"/>
                <a:cs typeface="Times New Roman" panose="02020603050405020304" pitchFamily="18" charset="0"/>
              </a:rPr>
              <a:t>presē.</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50978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04664"/>
            <a:ext cx="8229600" cy="5602627"/>
          </a:xfrm>
        </p:spPr>
        <p:txBody>
          <a:bodyPr>
            <a:normAutofit fontScale="92500" lnSpcReduction="20000"/>
          </a:bodyPr>
          <a:lstStyle/>
          <a:p>
            <a:pPr marL="109728" indent="0" algn="ctr">
              <a:buNone/>
            </a:pPr>
            <a:r>
              <a:rPr lang="lv-LV" sz="3000" b="1" dirty="0" smtClean="0">
                <a:latin typeface="Times New Roman" panose="02020603050405020304" pitchFamily="18" charset="0"/>
                <a:cs typeface="Times New Roman" panose="02020603050405020304" pitchFamily="18" charset="0"/>
              </a:rPr>
              <a:t>Sintētisko </a:t>
            </a:r>
            <a:r>
              <a:rPr lang="lv-LV" sz="3000" b="1" dirty="0">
                <a:latin typeface="Times New Roman" panose="02020603050405020304" pitchFamily="18" charset="0"/>
                <a:cs typeface="Times New Roman" panose="02020603050405020304" pitchFamily="18" charset="0"/>
              </a:rPr>
              <a:t>kaučuku </a:t>
            </a:r>
            <a:r>
              <a:rPr lang="lv-LV" sz="3000" b="1" dirty="0" err="1">
                <a:latin typeface="Times New Roman" panose="02020603050405020304" pitchFamily="18" charset="0"/>
                <a:cs typeface="Times New Roman" panose="02020603050405020304" pitchFamily="18" charset="0"/>
              </a:rPr>
              <a:t>lateksa</a:t>
            </a:r>
            <a:r>
              <a:rPr lang="lv-LV" sz="3000" b="1" dirty="0">
                <a:latin typeface="Times New Roman" panose="02020603050405020304" pitchFamily="18" charset="0"/>
                <a:cs typeface="Times New Roman" panose="02020603050405020304" pitchFamily="18" charset="0"/>
              </a:rPr>
              <a:t> </a:t>
            </a:r>
            <a:r>
              <a:rPr lang="lv-LV" sz="3000" b="1" dirty="0" smtClean="0">
                <a:latin typeface="Times New Roman" panose="02020603050405020304" pitchFamily="18" charset="0"/>
                <a:cs typeface="Times New Roman" panose="02020603050405020304" pitchFamily="18" charset="0"/>
              </a:rPr>
              <a:t>līme</a:t>
            </a:r>
          </a:p>
          <a:p>
            <a:pPr marL="109728" indent="0" algn="ctr">
              <a:buNone/>
            </a:pPr>
            <a:endParaRPr lang="lv-LV" sz="3000" b="1" dirty="0">
              <a:latin typeface="Times New Roman" panose="02020603050405020304" pitchFamily="18" charset="0"/>
              <a:cs typeface="Times New Roman" panose="02020603050405020304" pitchFamily="18" charset="0"/>
            </a:endParaRPr>
          </a:p>
          <a:p>
            <a:pPr marL="109728" indent="0">
              <a:buNone/>
            </a:pPr>
            <a:r>
              <a:rPr lang="lv-LV" sz="2200" dirty="0" err="1">
                <a:latin typeface="Times New Roman" panose="02020603050405020304" pitchFamily="18" charset="0"/>
                <a:cs typeface="Times New Roman" panose="02020603050405020304" pitchFamily="18" charset="0"/>
              </a:rPr>
              <a:t>Lateksi</a:t>
            </a:r>
            <a:r>
              <a:rPr lang="lv-LV" sz="2200" dirty="0">
                <a:latin typeface="Times New Roman" panose="02020603050405020304" pitchFamily="18" charset="0"/>
                <a:cs typeface="Times New Roman" panose="02020603050405020304" pitchFamily="18" charset="0"/>
              </a:rPr>
              <a:t> ir mazas kaučuka daļiņas, sadalītas ūdenī. Pašiem </a:t>
            </a:r>
            <a:r>
              <a:rPr lang="lv-LV" sz="2200" dirty="0" err="1">
                <a:latin typeface="Times New Roman" panose="02020603050405020304" pitchFamily="18" charset="0"/>
                <a:cs typeface="Times New Roman" panose="02020603050405020304" pitchFamily="18" charset="0"/>
              </a:rPr>
              <a:t>lateksiem</a:t>
            </a:r>
            <a:r>
              <a:rPr lang="lv-LV" sz="2200" dirty="0">
                <a:latin typeface="Times New Roman" panose="02020603050405020304" pitchFamily="18" charset="0"/>
                <a:cs typeface="Times New Roman" panose="02020603050405020304" pitchFamily="18" charset="0"/>
              </a:rPr>
              <a:t> ir maza lipšana spēja, tāpēc tiem pievieno tā saucamo biezinātāju. </a:t>
            </a:r>
            <a:r>
              <a:rPr lang="lv-LV" sz="2200" dirty="0" err="1">
                <a:latin typeface="Times New Roman" panose="02020603050405020304" pitchFamily="18" charset="0"/>
                <a:cs typeface="Times New Roman" panose="02020603050405020304" pitchFamily="18" charset="0"/>
              </a:rPr>
              <a:t>Lateksi</a:t>
            </a:r>
            <a:r>
              <a:rPr lang="lv-LV" sz="2200" dirty="0">
                <a:latin typeface="Times New Roman" panose="02020603050405020304" pitchFamily="18" charset="0"/>
                <a:cs typeface="Times New Roman" panose="02020603050405020304" pitchFamily="18" charset="0"/>
              </a:rPr>
              <a:t>, kuru pamatā ir sintētiskais kaučuks, ir piena krāsā ar dzeltenīgu vai pelēku nokrāsu. Apavu rūpniecībā pielieto divu veida lateksa līmi</a:t>
            </a:r>
            <a:r>
              <a:rPr lang="lv-LV" sz="2200" dirty="0" smtClean="0">
                <a:latin typeface="Times New Roman" panose="02020603050405020304" pitchFamily="18" charset="0"/>
                <a:cs typeface="Times New Roman" panose="02020603050405020304" pitchFamily="18" charset="0"/>
              </a:rPr>
              <a:t>.</a:t>
            </a:r>
          </a:p>
          <a:p>
            <a:pPr marL="109728" indent="0">
              <a:buNone/>
            </a:pPr>
            <a:endParaRPr lang="lv-LV" sz="2800" dirty="0">
              <a:latin typeface="Times New Roman" panose="02020603050405020304" pitchFamily="18" charset="0"/>
              <a:cs typeface="Times New Roman" panose="02020603050405020304" pitchFamily="18" charset="0"/>
            </a:endParaRPr>
          </a:p>
          <a:p>
            <a:pPr marL="109728" indent="0" algn="ctr">
              <a:buNone/>
            </a:pPr>
            <a:r>
              <a:rPr lang="lv-LV" sz="2800" b="1" dirty="0" smtClean="0">
                <a:latin typeface="Times New Roman" panose="02020603050405020304" pitchFamily="18" charset="0"/>
                <a:cs typeface="Times New Roman" panose="02020603050405020304" pitchFamily="18" charset="0"/>
              </a:rPr>
              <a:t>Sintētisko </a:t>
            </a:r>
            <a:r>
              <a:rPr lang="lv-LV" sz="2800" b="1" dirty="0">
                <a:latin typeface="Times New Roman" panose="02020603050405020304" pitchFamily="18" charset="0"/>
                <a:cs typeface="Times New Roman" panose="02020603050405020304" pitchFamily="18" charset="0"/>
              </a:rPr>
              <a:t>sveķu un organisko šķīdinātāju </a:t>
            </a:r>
            <a:r>
              <a:rPr lang="lv-LV" sz="2800" b="1" dirty="0" smtClean="0">
                <a:latin typeface="Times New Roman" panose="02020603050405020304" pitchFamily="18" charset="0"/>
                <a:cs typeface="Times New Roman" panose="02020603050405020304" pitchFamily="18" charset="0"/>
              </a:rPr>
              <a:t>līme</a:t>
            </a:r>
          </a:p>
          <a:p>
            <a:pPr marL="109728" indent="0" algn="ctr">
              <a:buNone/>
            </a:pPr>
            <a:endParaRPr lang="lv-LV" sz="2800" b="1" dirty="0">
              <a:latin typeface="Times New Roman" panose="02020603050405020304" pitchFamily="18" charset="0"/>
              <a:cs typeface="Times New Roman" panose="02020603050405020304" pitchFamily="18" charset="0"/>
            </a:endParaRPr>
          </a:p>
          <a:p>
            <a:pPr marL="109728" indent="0">
              <a:buNone/>
            </a:pPr>
            <a:r>
              <a:rPr lang="lv-LV" sz="2000" dirty="0">
                <a:latin typeface="Times New Roman" panose="02020603050405020304" pitchFamily="18" charset="0"/>
                <a:cs typeface="Times New Roman" panose="02020603050405020304" pitchFamily="18" charset="0"/>
              </a:rPr>
              <a:t>Nitrocelulozes līme ir caurspīdīgs šķīdums. Kā nitrocelulozi pielieto celulozes skaidas.</a:t>
            </a:r>
          </a:p>
          <a:p>
            <a:pPr marL="109728" indent="0" algn="ctr">
              <a:buNone/>
            </a:pPr>
            <a:r>
              <a:rPr lang="lv-LV" sz="2800" b="1" dirty="0" smtClean="0">
                <a:latin typeface="Times New Roman" panose="02020603050405020304" pitchFamily="18" charset="0"/>
                <a:cs typeface="Times New Roman" panose="02020603050405020304" pitchFamily="18" charset="0"/>
              </a:rPr>
              <a:t>Kombinētā līme</a:t>
            </a:r>
          </a:p>
          <a:p>
            <a:pPr marL="109728" indent="0" algn="ctr">
              <a:buNone/>
            </a:pPr>
            <a:endParaRPr lang="lv-LV" sz="2800" b="1" dirty="0">
              <a:latin typeface="Times New Roman" panose="02020603050405020304" pitchFamily="18" charset="0"/>
              <a:cs typeface="Times New Roman" panose="02020603050405020304" pitchFamily="18" charset="0"/>
            </a:endParaRPr>
          </a:p>
          <a:p>
            <a:pPr marL="109728" indent="0">
              <a:buNone/>
            </a:pPr>
            <a:r>
              <a:rPr lang="lv-LV" sz="2200" dirty="0">
                <a:latin typeface="Times New Roman" panose="02020603050405020304" pitchFamily="18" charset="0"/>
                <a:cs typeface="Times New Roman" panose="02020603050405020304" pitchFamily="18" charset="0"/>
              </a:rPr>
              <a:t>Šī līme ir domāta, lai pie gumijas zolēm pielīmētu mākslīgās ādas virsmas. Kombinētās līmes pamatā ir sintētiskie sveķi, kuri tiek papildināti savā starpā un nodrošina pietiekamu līmēšanas stiprumu. Kā šķīdinātāju pielieto </a:t>
            </a:r>
            <a:r>
              <a:rPr lang="lv-LV" sz="2200" dirty="0" err="1">
                <a:latin typeface="Times New Roman" panose="02020603050405020304" pitchFamily="18" charset="0"/>
                <a:cs typeface="Times New Roman" panose="02020603050405020304" pitchFamily="18" charset="0"/>
              </a:rPr>
              <a:t>etilacetātu</a:t>
            </a:r>
            <a:r>
              <a:rPr lang="lv-LV" sz="2200" dirty="0">
                <a:latin typeface="Times New Roman" panose="02020603050405020304" pitchFamily="18" charset="0"/>
                <a:cs typeface="Times New Roman" panose="02020603050405020304" pitchFamily="18" charset="0"/>
              </a:rPr>
              <a:t>, </a:t>
            </a:r>
            <a:r>
              <a:rPr lang="lv-LV" sz="2200" dirty="0" err="1">
                <a:latin typeface="Times New Roman" panose="02020603050405020304" pitchFamily="18" charset="0"/>
                <a:cs typeface="Times New Roman" panose="02020603050405020304" pitchFamily="18" charset="0"/>
              </a:rPr>
              <a:t>butilacetātu</a:t>
            </a:r>
            <a:r>
              <a:rPr lang="lv-LV" sz="2200" dirty="0">
                <a:latin typeface="Times New Roman" panose="02020603050405020304" pitchFamily="18" charset="0"/>
                <a:cs typeface="Times New Roman" panose="02020603050405020304" pitchFamily="18" charset="0"/>
              </a:rPr>
              <a:t>, acetonu.</a:t>
            </a:r>
          </a:p>
          <a:p>
            <a:pPr marL="109728" indent="0">
              <a:buNone/>
            </a:pPr>
            <a:endParaRPr lang="en-US" dirty="0"/>
          </a:p>
        </p:txBody>
      </p:sp>
    </p:spTree>
    <p:extLst>
      <p:ext uri="{BB962C8B-B14F-4D97-AF65-F5344CB8AC3E}">
        <p14:creationId xmlns:p14="http://schemas.microsoft.com/office/powerpoint/2010/main" val="412021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lstStyle/>
          <a:p>
            <a:pPr marL="109728" indent="0" algn="ctr">
              <a:buNone/>
            </a:pPr>
            <a:r>
              <a:rPr lang="lv-LV" sz="2800" b="1" dirty="0" smtClean="0">
                <a:latin typeface="Times New Roman" panose="02020603050405020304" pitchFamily="18" charset="0"/>
                <a:cs typeface="Times New Roman" panose="02020603050405020304" pitchFamily="18" charset="0"/>
              </a:rPr>
              <a:t>VASKAS DIEGU PIESŪCINĀŠANAI</a:t>
            </a:r>
            <a:endParaRPr lang="lv-LV" sz="2800" b="1" dirty="0">
              <a:latin typeface="Times New Roman" panose="02020603050405020304" pitchFamily="18" charset="0"/>
              <a:cs typeface="Times New Roman" panose="02020603050405020304" pitchFamily="18" charset="0"/>
            </a:endParaRPr>
          </a:p>
          <a:p>
            <a:r>
              <a:rPr lang="lv-LV" sz="2000" dirty="0">
                <a:latin typeface="Times New Roman" panose="02020603050405020304" pitchFamily="18" charset="0"/>
                <a:cs typeface="Times New Roman" panose="02020603050405020304" pitchFamily="18" charset="0"/>
              </a:rPr>
              <a:t>Vasks ir līdzīgs sveķiem cietā veidā un to pielieto apavu rūpniecībā, lai piesūcinātu diegus, kas paaugstina izturību, piedod izturību pret sviedriem un mitrumu. </a:t>
            </a:r>
            <a:endParaRPr lang="lv-LV" sz="2000" dirty="0" smtClean="0">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pPr marL="109728" indent="0">
              <a:buNone/>
            </a:pPr>
            <a:endParaRPr lang="lv-LV" sz="2000" dirty="0" smtClean="0">
              <a:latin typeface="Times New Roman" panose="02020603050405020304" pitchFamily="18" charset="0"/>
              <a:cs typeface="Times New Roman" panose="02020603050405020304" pitchFamily="18" charset="0"/>
            </a:endParaRPr>
          </a:p>
          <a:p>
            <a:r>
              <a:rPr lang="lv-LV" sz="2000" dirty="0" smtClean="0">
                <a:latin typeface="Times New Roman" panose="02020603050405020304" pitchFamily="18" charset="0"/>
                <a:cs typeface="Times New Roman" panose="02020603050405020304" pitchFamily="18" charset="0"/>
              </a:rPr>
              <a:t>Vaskam </a:t>
            </a:r>
            <a:r>
              <a:rPr lang="lv-LV" sz="2000" dirty="0">
                <a:latin typeface="Times New Roman" panose="02020603050405020304" pitchFamily="18" charset="0"/>
                <a:cs typeface="Times New Roman" panose="02020603050405020304" pitchFamily="18" charset="0"/>
              </a:rPr>
              <a:t>it viegli jākūst un ātri jāiesūcas diegos. Cietā stāvoklī tas nedrīkst būt trausls un drūpošs. Galvenokārt vaska sastāvā ir </a:t>
            </a:r>
            <a:r>
              <a:rPr lang="lv-LV" sz="2000" dirty="0" err="1">
                <a:latin typeface="Times New Roman" panose="02020603050405020304" pitchFamily="18" charset="0"/>
                <a:cs typeface="Times New Roman" panose="02020603050405020304" pitchFamily="18" charset="0"/>
              </a:rPr>
              <a:t>knifolijs</a:t>
            </a:r>
            <a:r>
              <a:rPr lang="lv-LV" sz="2000" dirty="0">
                <a:latin typeface="Times New Roman" panose="02020603050405020304" pitchFamily="18" charset="0"/>
                <a:cs typeface="Times New Roman" panose="02020603050405020304" pitchFamily="18" charset="0"/>
              </a:rPr>
              <a:t> un minerāleļļa.</a:t>
            </a:r>
          </a:p>
          <a:p>
            <a:pPr marL="109728" indent="0">
              <a:buNone/>
            </a:pPr>
            <a:endParaRPr lang="en-US" dirty="0"/>
          </a:p>
        </p:txBody>
      </p:sp>
    </p:spTree>
    <p:extLst>
      <p:ext uri="{BB962C8B-B14F-4D97-AF65-F5344CB8AC3E}">
        <p14:creationId xmlns:p14="http://schemas.microsoft.com/office/powerpoint/2010/main" val="16926649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lv-LV" sz="2800" b="1" dirty="0">
                <a:latin typeface="Times New Roman" panose="02020603050405020304" pitchFamily="18" charset="0"/>
                <a:cs typeface="Times New Roman" panose="02020603050405020304" pitchFamily="18" charset="0"/>
              </a:rPr>
              <a:t>1.Pamatvielas apdares materiālu </a:t>
            </a:r>
            <a:r>
              <a:rPr lang="lv-LV" sz="2800" b="1" dirty="0" smtClean="0">
                <a:latin typeface="Times New Roman" panose="02020603050405020304" pitchFamily="18" charset="0"/>
                <a:cs typeface="Times New Roman" panose="02020603050405020304" pitchFamily="18" charset="0"/>
              </a:rPr>
              <a:t>izgatavošanā</a:t>
            </a:r>
          </a:p>
          <a:p>
            <a:pPr marL="109728" indent="0">
              <a:buNone/>
            </a:pPr>
            <a:endParaRPr lang="lv-LV" sz="2000" b="1" dirty="0">
              <a:latin typeface="Times New Roman" panose="02020603050405020304" pitchFamily="18" charset="0"/>
              <a:cs typeface="Times New Roman" panose="02020603050405020304" pitchFamily="18" charset="0"/>
            </a:endParaRPr>
          </a:p>
          <a:p>
            <a:r>
              <a:rPr lang="lv-LV" sz="2000" dirty="0">
                <a:latin typeface="Times New Roman" panose="02020603050405020304" pitchFamily="18" charset="0"/>
                <a:cs typeface="Times New Roman" panose="02020603050405020304" pitchFamily="18" charset="0"/>
              </a:rPr>
              <a:t>Apdares materiālu īpašības ir atkarīgas no tā sastāva. Galvenais pamatmateriāls ir vaski un tiem līdzīgas vielas. Tā ir liela grupa vielu, kas pēc ķīmiskā sastāva ir līdzīgas taukiem un eļļām. Vaskam ir raksturīgs augsts plastiskums, spēja palikt mīkstam un izšķīst. Tas nešķīst ūdenī, bet organiskos šķīdinātājos.</a:t>
            </a:r>
          </a:p>
          <a:p>
            <a:r>
              <a:rPr lang="lv-LV" sz="2000" dirty="0">
                <a:latin typeface="Times New Roman" panose="02020603050405020304" pitchFamily="18" charset="0"/>
                <a:cs typeface="Times New Roman" panose="02020603050405020304" pitchFamily="18" charset="0"/>
              </a:rPr>
              <a:t>Lai izgatavotu apavu apdares vasku, pielieto Montāna vasku, ko iegūst no Brazīlijas palmu lapām.</a:t>
            </a:r>
          </a:p>
          <a:p>
            <a:pPr marL="109728" indent="0">
              <a:buNone/>
            </a:pPr>
            <a:endParaRPr lang="en-US" dirty="0"/>
          </a:p>
        </p:txBody>
      </p:sp>
      <p:sp>
        <p:nvSpPr>
          <p:cNvPr id="3" name="Title 2"/>
          <p:cNvSpPr>
            <a:spLocks noGrp="1"/>
          </p:cNvSpPr>
          <p:nvPr>
            <p:ph type="title"/>
          </p:nvPr>
        </p:nvSpPr>
        <p:spPr/>
        <p:txBody>
          <a:bodyPr>
            <a:normAutofit/>
          </a:bodyPr>
          <a:lstStyle/>
          <a:p>
            <a:pPr algn="ctr"/>
            <a:r>
              <a:rPr lang="lv-LV" sz="2800" dirty="0" smtClean="0">
                <a:solidFill>
                  <a:schemeClr val="tx1"/>
                </a:solidFill>
                <a:latin typeface="Times New Roman" panose="02020603050405020304" pitchFamily="18" charset="0"/>
                <a:cs typeface="Times New Roman" panose="02020603050405020304" pitchFamily="18" charset="0"/>
              </a:rPr>
              <a:t>KRĀSAS UN APDARES MATERIĀLI</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5638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0648"/>
            <a:ext cx="8229600" cy="5746643"/>
          </a:xfrm>
        </p:spPr>
        <p:txBody>
          <a:bodyPr/>
          <a:lstStyle/>
          <a:p>
            <a:r>
              <a:rPr lang="lv-LV" sz="2000" dirty="0" err="1" smtClean="0">
                <a:latin typeface="Times New Roman" panose="02020603050405020304" pitchFamily="18" charset="0"/>
                <a:cs typeface="Times New Roman" panose="02020603050405020304" pitchFamily="18" charset="0"/>
              </a:rPr>
              <a:t>Krezīns</a:t>
            </a:r>
            <a:r>
              <a:rPr lang="lv-LV" sz="2000" dirty="0" smtClean="0">
                <a:latin typeface="Times New Roman" panose="02020603050405020304" pitchFamily="18" charset="0"/>
                <a:cs typeface="Times New Roman" panose="02020603050405020304" pitchFamily="18" charset="0"/>
              </a:rPr>
              <a:t> – vaskam līdzīga masa, ko iegūst no </a:t>
            </a:r>
            <a:r>
              <a:rPr lang="lv-LV" sz="2000" dirty="0" err="1" smtClean="0">
                <a:latin typeface="Times New Roman" panose="02020603050405020304" pitchFamily="18" charset="0"/>
                <a:cs typeface="Times New Roman" panose="02020603050405020304" pitchFamily="18" charset="0"/>
              </a:rPr>
              <a:t>ozokarīta</a:t>
            </a:r>
            <a:r>
              <a:rPr lang="lv-LV" sz="2000" dirty="0" smtClean="0">
                <a:latin typeface="Times New Roman" panose="02020603050405020304" pitchFamily="18" charset="0"/>
                <a:cs typeface="Times New Roman" panose="02020603050405020304" pitchFamily="18" charset="0"/>
              </a:rPr>
              <a:t>. </a:t>
            </a:r>
            <a:r>
              <a:rPr lang="lv-LV" sz="2000" dirty="0" err="1" smtClean="0">
                <a:latin typeface="Times New Roman" panose="02020603050405020304" pitchFamily="18" charset="0"/>
                <a:cs typeface="Times New Roman" panose="02020603050405020304" pitchFamily="18" charset="0"/>
              </a:rPr>
              <a:t>Ozokarīts</a:t>
            </a:r>
            <a:r>
              <a:rPr lang="lv-LV" sz="2000" dirty="0" smtClean="0">
                <a:latin typeface="Times New Roman" panose="02020603050405020304" pitchFamily="18" charset="0"/>
                <a:cs typeface="Times New Roman" panose="02020603050405020304" pitchFamily="18" charset="0"/>
              </a:rPr>
              <a:t> dabā atrodas kopā ar mālu un smiltīs naftas ieguvju tuvumā.</a:t>
            </a:r>
          </a:p>
          <a:p>
            <a:r>
              <a:rPr lang="lv-LV" sz="2000" dirty="0" smtClean="0">
                <a:latin typeface="Times New Roman" panose="02020603050405020304" pitchFamily="18" charset="0"/>
                <a:cs typeface="Times New Roman" panose="02020603050405020304" pitchFamily="18" charset="0"/>
              </a:rPr>
              <a:t> Parafīns ir dažādu naftas produktu </a:t>
            </a:r>
            <a:r>
              <a:rPr lang="lv-LV" sz="2000" dirty="0" err="1" smtClean="0">
                <a:latin typeface="Times New Roman" panose="02020603050405020304" pitchFamily="18" charset="0"/>
                <a:cs typeface="Times New Roman" panose="02020603050405020304" pitchFamily="18" charset="0"/>
              </a:rPr>
              <a:t>pārsreādes</a:t>
            </a:r>
            <a:r>
              <a:rPr lang="lv-LV" sz="2000" dirty="0" smtClean="0">
                <a:latin typeface="Times New Roman" panose="02020603050405020304" pitchFamily="18" charset="0"/>
                <a:cs typeface="Times New Roman" panose="02020603050405020304" pitchFamily="18" charset="0"/>
              </a:rPr>
              <a:t> produkts.</a:t>
            </a:r>
          </a:p>
          <a:p>
            <a:pPr marL="109728"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556792"/>
            <a:ext cx="6880497" cy="4246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32352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normAutofit/>
          </a:bodyPr>
          <a:lstStyle/>
          <a:p>
            <a:pPr marL="109728" indent="0">
              <a:buNone/>
            </a:pPr>
            <a:r>
              <a:rPr lang="en-US" sz="2800" b="1" dirty="0">
                <a:latin typeface="Times New Roman" panose="02020603050405020304" pitchFamily="18" charset="0"/>
                <a:cs typeface="Times New Roman" panose="02020603050405020304" pitchFamily="18" charset="0"/>
              </a:rPr>
              <a:t>2.Zoles </a:t>
            </a:r>
            <a:r>
              <a:rPr lang="en-US" sz="2800" b="1" dirty="0" err="1" smtClean="0">
                <a:latin typeface="Times New Roman" panose="02020603050405020304" pitchFamily="18" charset="0"/>
                <a:cs typeface="Times New Roman" panose="02020603050405020304" pitchFamily="18" charset="0"/>
              </a:rPr>
              <a:t>krāsas</a:t>
            </a:r>
            <a:endParaRPr lang="lv-LV" sz="2800" b="1" dirty="0" smtClean="0">
              <a:latin typeface="Times New Roman" panose="02020603050405020304" pitchFamily="18" charset="0"/>
              <a:cs typeface="Times New Roman" panose="02020603050405020304" pitchFamily="18" charset="0"/>
            </a:endParaRPr>
          </a:p>
          <a:p>
            <a:pPr marL="109728" indent="0">
              <a:buNone/>
            </a:pPr>
            <a:endParaRPr lang="en-US" sz="2000" b="1" dirty="0">
              <a:latin typeface="Times New Roman" panose="02020603050405020304" pitchFamily="18" charset="0"/>
              <a:cs typeface="Times New Roman" panose="02020603050405020304" pitchFamily="18" charset="0"/>
            </a:endParaRPr>
          </a:p>
          <a:p>
            <a:pPr marL="109728" indent="0">
              <a:buNone/>
            </a:pPr>
            <a:r>
              <a:rPr lang="en-US" sz="2000" dirty="0">
                <a:latin typeface="Times New Roman" panose="02020603050405020304" pitchFamily="18" charset="0"/>
                <a:cs typeface="Times New Roman" panose="02020603050405020304" pitchFamily="18" charset="0"/>
              </a:rPr>
              <a:t>Tās ir </a:t>
            </a:r>
            <a:r>
              <a:rPr lang="en-US" sz="2000" dirty="0" smtClean="0">
                <a:latin typeface="Times New Roman" panose="02020603050405020304" pitchFamily="18" charset="0"/>
                <a:cs typeface="Times New Roman" panose="02020603050405020304" pitchFamily="18" charset="0"/>
              </a:rPr>
              <a:t>vasa </a:t>
            </a:r>
            <a:r>
              <a:rPr lang="en-US" sz="2000" dirty="0">
                <a:latin typeface="Times New Roman" panose="02020603050405020304" pitchFamily="18" charset="0"/>
                <a:cs typeface="Times New Roman" panose="02020603050405020304" pitchFamily="18" charset="0"/>
              </a:rPr>
              <a:t>līdzīgas krāsas, akrila krāsas, lateksa krāsas, </a:t>
            </a:r>
            <a:r>
              <a:rPr lang="en-US" sz="2000" dirty="0" smtClean="0">
                <a:latin typeface="Times New Roman" panose="02020603050405020304" pitchFamily="18" charset="0"/>
                <a:cs typeface="Times New Roman" panose="02020603050405020304" pitchFamily="18" charset="0"/>
              </a:rPr>
              <a:t>kazeīna </a:t>
            </a:r>
            <a:r>
              <a:rPr lang="en-US" sz="2000" dirty="0" err="1">
                <a:latin typeface="Times New Roman" panose="02020603050405020304" pitchFamily="18" charset="0"/>
                <a:cs typeface="Times New Roman" panose="02020603050405020304" pitchFamily="18" charset="0"/>
              </a:rPr>
              <a:t>krāsas</a:t>
            </a:r>
            <a:r>
              <a:rPr lang="en-US" sz="2000" dirty="0" smtClean="0">
                <a:latin typeface="Times New Roman" panose="02020603050405020304" pitchFamily="18" charset="0"/>
                <a:cs typeface="Times New Roman" panose="02020603050405020304" pitchFamily="18" charset="0"/>
              </a:rPr>
              <a:t>.</a:t>
            </a:r>
            <a:endParaRPr lang="lv-LV" sz="2000" dirty="0" smtClean="0">
              <a:latin typeface="Times New Roman" panose="02020603050405020304" pitchFamily="18" charset="0"/>
              <a:cs typeface="Times New Roman" panose="02020603050405020304" pitchFamily="18" charset="0"/>
            </a:endParaRPr>
          </a:p>
          <a:p>
            <a:pPr marL="109728" indent="0">
              <a:buNone/>
            </a:pPr>
            <a:r>
              <a:rPr lang="en-US" b="1" dirty="0">
                <a:latin typeface="Times New Roman" panose="02020603050405020304" pitchFamily="18" charset="0"/>
                <a:cs typeface="Times New Roman" panose="02020603050405020304" pitchFamily="18" charset="0"/>
              </a:rPr>
              <a:t>3.Apstrādes krāsas, </a:t>
            </a:r>
            <a:r>
              <a:rPr lang="en-US" b="1" dirty="0" smtClean="0">
                <a:latin typeface="Times New Roman" panose="02020603050405020304" pitchFamily="18" charset="0"/>
                <a:cs typeface="Times New Roman" panose="02020603050405020304" pitchFamily="18" charset="0"/>
              </a:rPr>
              <a:t>vasks</a:t>
            </a:r>
            <a:endParaRPr lang="lv-LV" b="1" dirty="0" smtClean="0">
              <a:latin typeface="Times New Roman" panose="02020603050405020304" pitchFamily="18" charset="0"/>
              <a:cs typeface="Times New Roman" panose="02020603050405020304" pitchFamily="18" charset="0"/>
            </a:endParaRPr>
          </a:p>
          <a:p>
            <a:pPr marL="109728" indent="0" algn="ctr">
              <a:buNone/>
            </a:pPr>
            <a:endParaRPr lang="en-US" b="1" dirty="0">
              <a:latin typeface="Times New Roman" panose="02020603050405020304" pitchFamily="18" charset="0"/>
              <a:cs typeface="Times New Roman" panose="02020603050405020304" pitchFamily="18" charset="0"/>
            </a:endParaRPr>
          </a:p>
          <a:p>
            <a:pPr marL="109728" indent="0">
              <a:buNone/>
            </a:pPr>
            <a:r>
              <a:rPr lang="lv-LV" sz="2000" dirty="0" smtClean="0">
                <a:latin typeface="Times New Roman" panose="02020603050405020304" pitchFamily="18" charset="0"/>
                <a:cs typeface="Times New Roman" panose="02020603050405020304" pitchFamily="18" charset="0"/>
              </a:rPr>
              <a:t>Apstrādes vaski ir vasku un vaskiem līdzīgu vielu sakausējumi. To izgatavošana sastāv no visu komponentu sakausēšanas vienā masā. Un saliešanas formās. </a:t>
            </a:r>
          </a:p>
          <a:p>
            <a:pPr marL="109728" indent="0">
              <a:buNone/>
            </a:pPr>
            <a:r>
              <a:rPr lang="lv-LV" sz="2000" dirty="0" smtClean="0">
                <a:latin typeface="Times New Roman" panose="02020603050405020304" pitchFamily="18" charset="0"/>
                <a:cs typeface="Times New Roman" panose="02020603050405020304" pitchFamily="18" charset="0"/>
              </a:rPr>
              <a:t>Apdares vasks var būt ciets, mīksts, krāsots, nekrāsots un bezkrāsains. Izvēloties apdares vaska sastāvu, ir jāraugās, lai tas vienmērīgi noklātos un dotu spīdumu. Cietais vasks nodrošina vajadzīgo spīdumu, bet mīkstais vasks – labu uzklāšanu</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109728" indent="0">
              <a:buNone/>
            </a:pPr>
            <a:endParaRPr lang="en-US" dirty="0">
              <a:latin typeface="Arial" pitchFamily="34" charset="0"/>
              <a:cs typeface="Arial" pitchFamily="34" charset="0"/>
            </a:endParaRPr>
          </a:p>
        </p:txBody>
      </p:sp>
    </p:spTree>
    <p:extLst>
      <p:ext uri="{BB962C8B-B14F-4D97-AF65-F5344CB8AC3E}">
        <p14:creationId xmlns:p14="http://schemas.microsoft.com/office/powerpoint/2010/main" val="27857337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ctrTitle"/>
          </p:nvPr>
        </p:nvSpPr>
        <p:spPr>
          <a:xfrm>
            <a:off x="685800" y="116633"/>
            <a:ext cx="7772400" cy="792087"/>
          </a:xfrm>
        </p:spPr>
        <p:txBody>
          <a:bodyPr>
            <a:normAutofit/>
          </a:bodyPr>
          <a:lstStyle/>
          <a:p>
            <a:pPr algn="ctr"/>
            <a:r>
              <a:rPr lang="lv-LV" sz="2800" dirty="0" smtClean="0">
                <a:latin typeface="Times New Roman" panose="02020603050405020304" pitchFamily="18" charset="0"/>
                <a:cs typeface="Times New Roman" panose="02020603050405020304" pitchFamily="18" charset="0"/>
              </a:rPr>
              <a:t>LITERATŪRA</a:t>
            </a:r>
            <a:endParaRPr lang="lv-LV" sz="2800" dirty="0">
              <a:latin typeface="Times New Roman" panose="02020603050405020304" pitchFamily="18" charset="0"/>
              <a:cs typeface="Times New Roman" panose="02020603050405020304" pitchFamily="18" charset="0"/>
            </a:endParaRPr>
          </a:p>
        </p:txBody>
      </p:sp>
      <p:sp>
        <p:nvSpPr>
          <p:cNvPr id="3" name="Apakšvirsraksts 2"/>
          <p:cNvSpPr>
            <a:spLocks noGrp="1"/>
          </p:cNvSpPr>
          <p:nvPr>
            <p:ph type="subTitle" idx="1"/>
          </p:nvPr>
        </p:nvSpPr>
        <p:spPr>
          <a:xfrm>
            <a:off x="685800" y="1052736"/>
            <a:ext cx="7772400" cy="3758575"/>
          </a:xfrm>
        </p:spPr>
        <p:txBody>
          <a:bodyPr>
            <a:normAutofit fontScale="92500" lnSpcReduction="20000"/>
          </a:bodyPr>
          <a:lstStyle/>
          <a:p>
            <a:pPr marL="342900" indent="-342900" algn="just">
              <a:buFont typeface="Wingdings" panose="05000000000000000000" pitchFamily="2" charset="2"/>
              <a:buChar char="Ø"/>
            </a:pPr>
            <a:r>
              <a:rPr lang="lv-LV" sz="2200" dirty="0" smtClean="0">
                <a:latin typeface="Times New Roman" panose="02020603050405020304" pitchFamily="18" charset="0"/>
                <a:cs typeface="Times New Roman" panose="02020603050405020304" pitchFamily="18" charset="0"/>
              </a:rPr>
              <a:t>Teorija. Bioloģija, 8. klase. - Zīdītāju </a:t>
            </a:r>
            <a:r>
              <a:rPr lang="lv-LV" sz="2200" dirty="0">
                <a:latin typeface="Times New Roman" panose="02020603050405020304" pitchFamily="18" charset="0"/>
                <a:cs typeface="Times New Roman" panose="02020603050405020304" pitchFamily="18" charset="0"/>
              </a:rPr>
              <a:t>ādas </a:t>
            </a:r>
            <a:r>
              <a:rPr lang="lv-LV" sz="2200" dirty="0" smtClean="0">
                <a:latin typeface="Times New Roman" panose="02020603050405020304" pitchFamily="18" charset="0"/>
                <a:cs typeface="Times New Roman" panose="02020603050405020304" pitchFamily="18" charset="0"/>
              </a:rPr>
              <a:t>uzbūve.</a:t>
            </a:r>
          </a:p>
          <a:p>
            <a:pPr marL="342900" indent="-342900" algn="just">
              <a:buFont typeface="Wingdings" panose="05000000000000000000" pitchFamily="2" charset="2"/>
              <a:buChar char="Ø"/>
            </a:pPr>
            <a:r>
              <a:rPr lang="lv-LV" sz="2200" dirty="0" smtClean="0">
                <a:latin typeface="Times New Roman" panose="02020603050405020304" pitchFamily="18" charset="0"/>
                <a:cs typeface="Times New Roman" panose="02020603050405020304" pitchFamily="18" charset="0"/>
              </a:rPr>
              <a:t>Jēlādas </a:t>
            </a:r>
            <a:r>
              <a:rPr lang="lv-LV" sz="2200" dirty="0">
                <a:latin typeface="Times New Roman" panose="02020603050405020304" pitchFamily="18" charset="0"/>
                <a:cs typeface="Times New Roman" panose="02020603050405020304" pitchFamily="18" charset="0"/>
              </a:rPr>
              <a:t>resursu apstrādes apzināšana un situācijas</a:t>
            </a:r>
          </a:p>
          <a:p>
            <a:pPr marL="342900" indent="-342900" algn="just">
              <a:buFont typeface="Wingdings" panose="05000000000000000000" pitchFamily="2" charset="2"/>
              <a:buChar char="Ø"/>
            </a:pPr>
            <a:r>
              <a:rPr lang="lv-LV" sz="2200" dirty="0" smtClean="0">
                <a:latin typeface="Times New Roman" panose="02020603050405020304" pitchFamily="18" charset="0"/>
                <a:cs typeface="Times New Roman" panose="02020603050405020304" pitchFamily="18" charset="0"/>
              </a:rPr>
              <a:t>izpēte Latvijā.</a:t>
            </a:r>
          </a:p>
          <a:p>
            <a:pPr marL="342900" indent="-342900" algn="just">
              <a:buFont typeface="Wingdings" panose="05000000000000000000" pitchFamily="2" charset="2"/>
              <a:buChar char="Ø"/>
            </a:pPr>
            <a:r>
              <a:rPr lang="lv-LV" sz="2200" dirty="0" smtClean="0">
                <a:latin typeface="Times New Roman" panose="02020603050405020304" pitchFamily="18" charset="0"/>
                <a:cs typeface="Times New Roman" panose="02020603050405020304" pitchFamily="18" charset="0"/>
                <a:hlinkClick r:id="rId2"/>
              </a:rPr>
              <a:t>https://www.slideshare.net/joreno/skin-structure-amp-hide-defects</a:t>
            </a:r>
            <a:endParaRPr lang="lv-LV" sz="2200"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lv-LV" sz="2200" dirty="0" smtClean="0">
                <a:solidFill>
                  <a:srgbClr val="00B0F0"/>
                </a:solidFill>
                <a:latin typeface="Times New Roman" panose="02020603050405020304" pitchFamily="18" charset="0"/>
                <a:cs typeface="Times New Roman" panose="02020603050405020304" pitchFamily="18" charset="0"/>
                <a:hlinkClick r:id="rId3"/>
              </a:rPr>
              <a:t>https://somijasapavi.lv/apavu-markejums</a:t>
            </a:r>
            <a:endParaRPr lang="lv-LV" sz="2200" dirty="0" smtClean="0">
              <a:solidFill>
                <a:srgbClr val="00B0F0"/>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lv-LV" sz="2200" dirty="0" smtClean="0">
                <a:solidFill>
                  <a:schemeClr val="tx1"/>
                </a:solidFill>
                <a:latin typeface="Times New Roman" panose="02020603050405020304" pitchFamily="18" charset="0"/>
                <a:cs typeface="Times New Roman" panose="02020603050405020304" pitchFamily="18" charset="0"/>
                <a:hlinkClick r:id="rId4"/>
              </a:rPr>
              <a:t>https</a:t>
            </a:r>
            <a:r>
              <a:rPr lang="lv-LV" sz="2200" dirty="0">
                <a:solidFill>
                  <a:schemeClr val="tx1"/>
                </a:solidFill>
                <a:latin typeface="Times New Roman" panose="02020603050405020304" pitchFamily="18" charset="0"/>
                <a:cs typeface="Times New Roman" panose="02020603050405020304" pitchFamily="18" charset="0"/>
                <a:hlinkClick r:id="rId4"/>
              </a:rPr>
              <a:t>://</a:t>
            </a:r>
            <a:r>
              <a:rPr lang="lv-LV" sz="2200" dirty="0" smtClean="0">
                <a:solidFill>
                  <a:schemeClr val="tx1"/>
                </a:solidFill>
                <a:latin typeface="Times New Roman" panose="02020603050405020304" pitchFamily="18" charset="0"/>
                <a:cs typeface="Times New Roman" panose="02020603050405020304" pitchFamily="18" charset="0"/>
                <a:hlinkClick r:id="rId4"/>
              </a:rPr>
              <a:t>www.researchgate.net/figure/Material-Composition-in-Average-Shoe-wt-The-footwear-industry-over-the-last-20-years_fig1_319873669</a:t>
            </a:r>
            <a:endParaRPr lang="lv-LV" sz="2200" dirty="0" smtClean="0">
              <a:solidFill>
                <a:schemeClr val="tx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it-IT" sz="2200" dirty="0" smtClean="0">
                <a:solidFill>
                  <a:schemeClr val="tx1"/>
                </a:solidFill>
                <a:latin typeface="Times New Roman" panose="02020603050405020304" pitchFamily="18" charset="0"/>
                <a:cs typeface="Times New Roman" panose="02020603050405020304" pitchFamily="18" charset="0"/>
              </a:rPr>
              <a:t>Metāla </a:t>
            </a:r>
            <a:r>
              <a:rPr lang="it-IT" sz="2200" dirty="0">
                <a:solidFill>
                  <a:schemeClr val="tx1"/>
                </a:solidFill>
                <a:latin typeface="Times New Roman" panose="02020603050405020304" pitchFamily="18" charset="0"/>
                <a:cs typeface="Times New Roman" panose="02020603050405020304" pitchFamily="18" charset="0"/>
              </a:rPr>
              <a:t>furnitūra - STAhttps://www.statextile.lv › </a:t>
            </a:r>
            <a:r>
              <a:rPr lang="it-IT" sz="2200" dirty="0" smtClean="0">
                <a:solidFill>
                  <a:schemeClr val="tx1"/>
                </a:solidFill>
                <a:latin typeface="Times New Roman" panose="02020603050405020304" pitchFamily="18" charset="0"/>
                <a:cs typeface="Times New Roman" panose="02020603050405020304" pitchFamily="18" charset="0"/>
              </a:rPr>
              <a:t>metala-furnitura</a:t>
            </a:r>
            <a:endParaRPr lang="lv-LV" sz="2200" dirty="0" smtClean="0">
              <a:solidFill>
                <a:schemeClr val="tx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az-Cyrl-AZ" sz="2200" dirty="0" smtClean="0">
                <a:solidFill>
                  <a:schemeClr val="tx1"/>
                </a:solidFill>
                <a:latin typeface="Times New Roman" panose="02020603050405020304" pitchFamily="18" charset="0"/>
                <a:cs typeface="Times New Roman" panose="02020603050405020304" pitchFamily="18" charset="0"/>
                <a:hlinkClick r:id="rId5" action="ppaction://hlinkfile"/>
              </a:rPr>
              <a:t>СТРОЕНИЕ ОБУВИ.</a:t>
            </a:r>
            <a:r>
              <a:rPr lang="lv-LV" sz="2200" dirty="0" err="1" smtClean="0">
                <a:solidFill>
                  <a:schemeClr val="tx1"/>
                </a:solidFill>
                <a:latin typeface="Times New Roman" panose="02020603050405020304" pitchFamily="18" charset="0"/>
                <a:cs typeface="Times New Roman" panose="02020603050405020304" pitchFamily="18" charset="0"/>
                <a:hlinkClick r:id="rId5" action="ppaction://hlinkfile"/>
              </a:rPr>
              <a:t>docx</a:t>
            </a:r>
            <a:endParaRPr lang="it-IT" sz="2200" dirty="0" smtClean="0">
              <a:solidFill>
                <a:schemeClr val="tx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lv-LV" sz="2200" dirty="0" smtClean="0">
                <a:solidFill>
                  <a:schemeClr val="tx1"/>
                </a:solidFill>
                <a:latin typeface="Times New Roman" panose="02020603050405020304" pitchFamily="18" charset="0"/>
                <a:cs typeface="Times New Roman" panose="02020603050405020304" pitchFamily="18" charset="0"/>
              </a:rPr>
              <a:t> </a:t>
            </a:r>
            <a:r>
              <a:rPr lang="lv-LV" sz="2200" dirty="0" smtClean="0">
                <a:solidFill>
                  <a:schemeClr val="tx1"/>
                </a:solidFill>
                <a:latin typeface="Times New Roman" panose="02020603050405020304" pitchFamily="18" charset="0"/>
                <a:cs typeface="Times New Roman" panose="02020603050405020304" pitchFamily="18" charset="0"/>
                <a:hlinkClick r:id="rId6"/>
              </a:rPr>
              <a:t>https://www.youtube.com/watch?v=SSKsS48BkpU&amp;t=1401s</a:t>
            </a:r>
            <a:endParaRPr lang="lv-LV" sz="2200" dirty="0" smtClean="0">
              <a:solidFill>
                <a:schemeClr val="tx1"/>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Ø"/>
            </a:pPr>
            <a:r>
              <a:rPr lang="az-Cyrl-AZ" sz="2200" dirty="0" smtClean="0">
                <a:solidFill>
                  <a:schemeClr val="tx1"/>
                </a:solidFill>
                <a:latin typeface="Times New Roman" panose="02020603050405020304" pitchFamily="18" charset="0"/>
                <a:cs typeface="Times New Roman" panose="02020603050405020304" pitchFamily="18" charset="0"/>
              </a:rPr>
              <a:t>ТЕХНОЛОГИЯ</a:t>
            </a:r>
            <a:r>
              <a:rPr lang="lv-LV" sz="2200" dirty="0" smtClean="0">
                <a:solidFill>
                  <a:schemeClr val="tx1"/>
                </a:solidFill>
                <a:latin typeface="Times New Roman" panose="02020603050405020304" pitchFamily="18" charset="0"/>
                <a:cs typeface="Times New Roman" panose="02020603050405020304" pitchFamily="18" charset="0"/>
              </a:rPr>
              <a:t> </a:t>
            </a:r>
            <a:r>
              <a:rPr lang="az-Cyrl-AZ" sz="2200" dirty="0">
                <a:solidFill>
                  <a:schemeClr val="tx1"/>
                </a:solidFill>
                <a:latin typeface="Times New Roman" panose="02020603050405020304" pitchFamily="18" charset="0"/>
                <a:cs typeface="Times New Roman" panose="02020603050405020304" pitchFamily="18" charset="0"/>
              </a:rPr>
              <a:t>РЕМОНТА </a:t>
            </a:r>
            <a:r>
              <a:rPr lang="az-Cyrl-AZ" sz="2200" dirty="0" smtClean="0">
                <a:solidFill>
                  <a:schemeClr val="tx1"/>
                </a:solidFill>
                <a:latin typeface="Times New Roman" panose="02020603050405020304" pitchFamily="18" charset="0"/>
                <a:cs typeface="Times New Roman" panose="02020603050405020304" pitchFamily="18" charset="0"/>
              </a:rPr>
              <a:t>ОБУВИ</a:t>
            </a:r>
            <a:r>
              <a:rPr lang="lv-LV" sz="2200" dirty="0" smtClean="0">
                <a:solidFill>
                  <a:schemeClr val="tx1"/>
                </a:solidFill>
                <a:latin typeface="Times New Roman" panose="02020603050405020304" pitchFamily="18" charset="0"/>
                <a:cs typeface="Times New Roman" panose="02020603050405020304" pitchFamily="18" charset="0"/>
              </a:rPr>
              <a:t>.</a:t>
            </a:r>
            <a:r>
              <a:rPr lang="az-Cyrl-AZ" sz="2200" dirty="0">
                <a:solidFill>
                  <a:schemeClr val="tx1"/>
                </a:solidFill>
                <a:latin typeface="Times New Roman" panose="02020603050405020304" pitchFamily="18" charset="0"/>
                <a:cs typeface="Times New Roman" panose="02020603050405020304" pitchFamily="18" charset="0"/>
              </a:rPr>
              <a:t> И.Н. </a:t>
            </a:r>
            <a:r>
              <a:rPr lang="az-Cyrl-AZ" sz="2200" dirty="0" smtClean="0">
                <a:solidFill>
                  <a:schemeClr val="tx1"/>
                </a:solidFill>
                <a:latin typeface="Times New Roman" panose="02020603050405020304" pitchFamily="18" charset="0"/>
                <a:cs typeface="Times New Roman" panose="02020603050405020304" pitchFamily="18" charset="0"/>
              </a:rPr>
              <a:t>Леденёва</a:t>
            </a:r>
            <a:r>
              <a:rPr lang="lv-LV" sz="2200" dirty="0" smtClean="0">
                <a:solidFill>
                  <a:schemeClr val="tx1"/>
                </a:solidFill>
                <a:latin typeface="Times New Roman" panose="02020603050405020304" pitchFamily="18" charset="0"/>
                <a:cs typeface="Times New Roman" panose="02020603050405020304" pitchFamily="18" charset="0"/>
              </a:rPr>
              <a:t>.2020. </a:t>
            </a:r>
            <a:endParaRPr lang="az-Cyrl-AZ" sz="2200" dirty="0">
              <a:solidFill>
                <a:schemeClr val="tx1"/>
              </a:solidFill>
              <a:latin typeface="Times New Roman" panose="02020603050405020304" pitchFamily="18" charset="0"/>
              <a:cs typeface="Times New Roman" panose="02020603050405020304" pitchFamily="18" charset="0"/>
            </a:endParaRPr>
          </a:p>
          <a:p>
            <a:pPr algn="l"/>
            <a:r>
              <a:rPr lang="lv-LV" sz="1200" dirty="0" smtClean="0">
                <a:solidFill>
                  <a:schemeClr val="tx1"/>
                </a:solidFill>
              </a:rPr>
              <a:t>   </a:t>
            </a:r>
          </a:p>
        </p:txBody>
      </p:sp>
    </p:spTree>
    <p:extLst>
      <p:ext uri="{BB962C8B-B14F-4D97-AF65-F5344CB8AC3E}">
        <p14:creationId xmlns:p14="http://schemas.microsoft.com/office/powerpoint/2010/main" val="29441258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tvērtība">
  <a:themeElements>
    <a:clrScheme name="Atvērtīb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Atvērtīb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Atvērtīb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1889</TotalTime>
  <Words>2679</Words>
  <Application>Microsoft Office PowerPoint</Application>
  <PresentationFormat>Slaidrāde ekrānā (4:3)</PresentationFormat>
  <Paragraphs>381</Paragraphs>
  <Slides>70</Slides>
  <Notes>0</Notes>
  <HiddenSlides>0</HiddenSlides>
  <MMClips>0</MMClips>
  <ScaleCrop>false</ScaleCrop>
  <HeadingPairs>
    <vt:vector size="4" baseType="variant">
      <vt:variant>
        <vt:lpstr>Dizains</vt:lpstr>
      </vt:variant>
      <vt:variant>
        <vt:i4>1</vt:i4>
      </vt:variant>
      <vt:variant>
        <vt:lpstr>Slaidu virsraksti</vt:lpstr>
      </vt:variant>
      <vt:variant>
        <vt:i4>70</vt:i4>
      </vt:variant>
    </vt:vector>
  </HeadingPairs>
  <TitlesOfParts>
    <vt:vector size="71" baseType="lpstr">
      <vt:lpstr>Atvērtība</vt:lpstr>
      <vt:lpstr>          PIKC SMILTENES TEHNIKUMS ALSVIĶU TERITORIĀLĀ STRUKTŪRVIENĪBA METODISKAIS DARBS </vt:lpstr>
      <vt:lpstr>Saturs</vt:lpstr>
      <vt:lpstr>❶ DZĪVNIEKU ĀDAS UZBŪVE UN SASTĀVS</vt:lpstr>
      <vt:lpstr>ĀDA</vt:lpstr>
      <vt:lpstr>❷ĀDAS TOPOGRĀFISKĀS DAĻAS</vt:lpstr>
      <vt:lpstr>PowerPoint prezentācija</vt:lpstr>
      <vt:lpstr>❸ĀDAS ĶĪMISKAIS SASTĀVS</vt:lpstr>
      <vt:lpstr>❹ĀDAS APSTRĀDE</vt:lpstr>
      <vt:lpstr>PowerPoint prezentācija</vt:lpstr>
      <vt:lpstr>❺APAVU ĀDAS IZEJMATERIĀLU VEIDI</vt:lpstr>
      <vt:lpstr>ĀDAS UZBŪVE UN DEFEKTI</vt:lpstr>
      <vt:lpstr>PowerPoint prezentācija</vt:lpstr>
      <vt:lpstr>ĀDAS ŠĶIRAS NOTEIKŠANA</vt:lpstr>
      <vt:lpstr>❻APAVU APAKŠAS, VIRSĒJĀS DAĻAS UN ZOĻU ĀDAS MATERIĀLU ASORTIMENTS UN KVALITĀTES RAKSTUROJUMS</vt:lpstr>
      <vt:lpstr>PowerPoint prezentācija</vt:lpstr>
      <vt:lpstr>PAPILDUS PRASĪBAS APAVU APAKŠAS ĀDĀM</vt:lpstr>
      <vt:lpstr>ĪPAŠĪBAS, KURAS NEPIECIEŠAMAS PIE TO TEHNOLOĢISKĀS APSTRĀDES</vt:lpstr>
      <vt:lpstr>❼APAVU GUMIJAS IZGATAVOŠANAS PAMATMATERIĀLI</vt:lpstr>
      <vt:lpstr>POLIURETĀNS</vt:lpstr>
      <vt:lpstr>PowerPoint prezentācija</vt:lpstr>
      <vt:lpstr>ĀDA</vt:lpstr>
      <vt:lpstr>PowerPoint prezentācija</vt:lpstr>
      <vt:lpstr>PowerPoint prezentācija</vt:lpstr>
      <vt:lpstr>PowerPoint prezentācija</vt:lpstr>
      <vt:lpstr>PowerPoint prezentācija</vt:lpstr>
      <vt:lpstr>PowerPoint prezentācija</vt:lpstr>
      <vt:lpstr>TEKSTILS, AUDUMS</vt:lpstr>
      <vt:lpstr>PowerPoint prezentācija</vt:lpstr>
      <vt:lpstr>PowerPoint prezentācija</vt:lpstr>
      <vt:lpstr>GUMIJA</vt:lpstr>
      <vt:lpstr>PowerPoint prezentācija</vt:lpstr>
      <vt:lpstr>PowerPoint prezentācija</vt:lpstr>
      <vt:lpstr>PowerPoint prezentācija</vt:lpstr>
      <vt:lpstr>PowerPoint prezentācija</vt:lpstr>
      <vt:lpstr>PowerPoint prezentācija</vt:lpstr>
      <vt:lpstr>TERMOPLASTISKĀ GUMIJA</vt:lpstr>
      <vt:lpstr>PowerPoint prezentācija</vt:lpstr>
      <vt:lpstr>Polivilnilhorīds (PVC)</vt:lpstr>
      <vt:lpstr>ETILVINILACETĀTS VAI EVA</vt:lpstr>
      <vt:lpstr>PowerPoint prezentācija</vt:lpstr>
      <vt:lpstr>MĀKSLĪGE APAVU MATERIĀLI UZ AUDUMA PAMATA</vt:lpstr>
      <vt:lpstr>APAVU KARTONA SASTĀVA FIZIKĀLI MEKĀNISKĀS ĪPAŠĪBAS UN SORTIMENTS</vt:lpstr>
      <vt:lpstr>PowerPoint prezentācija</vt:lpstr>
      <vt:lpstr>Metāla furnitūra</vt:lpstr>
      <vt:lpstr>PowerPoint prezentācija</vt:lpstr>
      <vt:lpstr>PowerPoint prezentācija</vt:lpstr>
      <vt:lpstr>Citas furnitūras</vt:lpstr>
      <vt:lpstr>PowerPoint prezentācija</vt:lpstr>
      <vt:lpstr>Rāvējslēdzēji, sprādzes, spiedpogas.</vt:lpstr>
      <vt:lpstr>PowerPoint prezentācija</vt:lpstr>
      <vt:lpstr>KOKA UN PLASTMASAS PAPĒŽI</vt:lpstr>
      <vt:lpstr>PowerPoint prezentācija</vt:lpstr>
      <vt:lpstr>PowerPoint prezentācija</vt:lpstr>
      <vt:lpstr>PowerPoint prezentācija</vt:lpstr>
      <vt:lpstr>REMONTA APAVU KLASIFIKĀCIJA</vt:lpstr>
      <vt:lpstr>PowerPoint prezentācija</vt:lpstr>
      <vt:lpstr>PowerPoint prezentācija</vt:lpstr>
      <vt:lpstr>Apavu nodiluma veidi</vt:lpstr>
      <vt:lpstr>PowerPoint prezentācija</vt:lpstr>
      <vt:lpstr>LĪMES UN ŠĶĪDINĀTĀJI</vt:lpstr>
      <vt:lpstr>PowerPoint prezentācija</vt:lpstr>
      <vt:lpstr>PowerPoint prezentācija</vt:lpstr>
      <vt:lpstr>PowerPoint prezentācija</vt:lpstr>
      <vt:lpstr>PowerPoint prezentācija</vt:lpstr>
      <vt:lpstr>PowerPoint prezentācija</vt:lpstr>
      <vt:lpstr>PowerPoint prezentācija</vt:lpstr>
      <vt:lpstr>KRĀSAS UN APDARES MATERIĀLI</vt:lpstr>
      <vt:lpstr>PowerPoint prezentācija</vt:lpstr>
      <vt:lpstr>PowerPoint prezentācija</vt:lpstr>
      <vt:lpstr>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MATERIĀLMĀCĪBA</dc:title>
  <dc:creator>Lietotajs</dc:creator>
  <cp:lastModifiedBy>Admin</cp:lastModifiedBy>
  <cp:revision>106</cp:revision>
  <dcterms:created xsi:type="dcterms:W3CDTF">2021-04-21T12:12:39Z</dcterms:created>
  <dcterms:modified xsi:type="dcterms:W3CDTF">2021-09-24T13:02:18Z</dcterms:modified>
</cp:coreProperties>
</file>